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Bold" panose="02010600030101010101" charset="0"/>
      <p:regular r:id="rId24"/>
    </p:embeddedFont>
    <p:embeddedFont>
      <p:font typeface="Calibri" panose="020F0502020204030204" pitchFamily="34" charset="0"/>
      <p:regular r:id="rId25"/>
      <p:bold r:id="rId26"/>
      <p:italic r:id="rId27"/>
      <p:boldItalic r:id="rId28"/>
    </p:embeddedFont>
    <p:embeddedFont>
      <p:font typeface="Canva Sans" panose="02010600030101010101" charset="0"/>
      <p:regular r:id="rId29"/>
    </p:embeddedFont>
    <p:embeddedFont>
      <p:font typeface="Canva Sans Bold" panose="02010600030101010101" charset="0"/>
      <p:regular r:id="rId30"/>
    </p:embeddedFont>
    <p:embeddedFont>
      <p:font typeface="Lilita One" panose="02010600030101010101" charset="0"/>
      <p:regular r:id="rId31"/>
    </p:embeddedFont>
    <p:embeddedFont>
      <p:font typeface="PT Sans" panose="020B0503020203020204" pitchFamily="34" charset="0"/>
      <p:regular r:id="rId32"/>
    </p:embeddedFont>
    <p:embeddedFont>
      <p:font typeface="PT Sans Bold" panose="020B0703020203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15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SMA: The SMA helps identify trends but can be slower in recognizing changes since it considers an equal weight for all data points.</a:t>
            </a:r>
          </a:p>
          <a:p>
            <a:r>
              <a:rPr lang="en-US"/>
              <a:t>The SMA is commonly used as a benchmark for other types of moving averages. It is suitable for long-term trend analysis.</a:t>
            </a:r>
          </a:p>
          <a:p>
            <a:endParaRPr lang="en-US"/>
          </a:p>
          <a:p>
            <a:r>
              <a:rPr lang="en-US"/>
              <a:t>EMA: The EMA responds quickly to price changes, making it beneficial for trend identification and capturing emerging trends.The EMA is popular among traders who require faster trend identification and wish to capture recent price changes.</a:t>
            </a:r>
          </a:p>
          <a:p>
            <a:endParaRPr lang="en-US"/>
          </a:p>
          <a:p>
            <a:r>
              <a:rPr lang="en-US"/>
              <a:t>SMMA: The SMMA reduces noise and provides a clearer representation of the underlying trend.</a:t>
            </a:r>
          </a:p>
          <a:p>
            <a:r>
              <a:rPr lang="en-US"/>
              <a:t>The SMMA is useful for smoothing out price data and reducing noise, offering a clearer view of the overall trend.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endParaRPr lang="en-US"/>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endParaRPr lang="en-US"/>
          </a:p>
          <a:p>
            <a:r>
              <a:rPr lang="en-US"/>
              <a:t>Trend Confirmation: The position of the price relative to the bands can be used to confirm the direction of the trend. In an uptrend, prices tend to stay near the upper band, and in a downtrend, prices may hover around the lower band.</a:t>
            </a:r>
          </a:p>
          <a:p>
            <a:endParaRPr lang="en-US"/>
          </a:p>
          <a:p>
            <a:r>
              <a:rPr lang="en-US"/>
              <a:t>Price Reversion: Traders often use Bollinger Bands to identify potential reversal points or areas where prices are likely to revert to the mean (middle band).</a:t>
            </a:r>
          </a:p>
          <a:p>
            <a:endParaRPr lang="en-US"/>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endParaRPr lang="en-US"/>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endParaRPr lang="en-US"/>
          </a:p>
          <a:p>
            <a:r>
              <a:rPr lang="en-US"/>
              <a:t>Trend Confirmation: The position of the price relative to the bands can be used to confirm the direction of the trend. In an uptrend, prices tend to stay near the upper band, and in a downtrend, prices may hover around the lower band.</a:t>
            </a:r>
          </a:p>
          <a:p>
            <a:endParaRPr lang="en-US"/>
          </a:p>
          <a:p>
            <a:r>
              <a:rPr lang="en-US"/>
              <a:t>Price Reversion: Traders often use Bollinger Bands to identify potential reversal points or areas where prices are likely to revert to the mean (middle band).</a:t>
            </a:r>
          </a:p>
          <a:p>
            <a:endParaRPr lang="en-US"/>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endParaRPr lang="en-US"/>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endParaRPr lang="en-US"/>
          </a:p>
          <a:p>
            <a:r>
              <a:rPr lang="en-US"/>
              <a:t>Trend Confirmation: The position of the price relative to the bands can be used to confirm the direction of the trend. In an uptrend, prices tend to stay near the upper band, and in a downtrend, prices may hover around the lower band.</a:t>
            </a:r>
          </a:p>
          <a:p>
            <a:endParaRPr lang="en-US"/>
          </a:p>
          <a:p>
            <a:r>
              <a:rPr lang="en-US"/>
              <a:t>Price Reversion: Traders often use Bollinger Bands to identify potential reversal points or areas where prices are likely to revert to the mean (middle band).</a:t>
            </a:r>
          </a:p>
          <a:p>
            <a:endParaRPr lang="en-US"/>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SMA: The SMA helps identify trends but can be slower in recognizing changes since it considers an equal weight for all data points.</a:t>
            </a:r>
          </a:p>
          <a:p>
            <a:r>
              <a:rPr lang="en-US"/>
              <a:t>The SMA is commonly used as a benchmark for other types of moving averages. It is suitable for long-term trend analysis.</a:t>
            </a:r>
          </a:p>
          <a:p>
            <a:endParaRPr lang="en-US"/>
          </a:p>
          <a:p>
            <a:r>
              <a:rPr lang="en-US"/>
              <a:t>EMA: The EMA responds quickly to price changes, making it beneficial for trend identification and capturing emerging trends.The EMA is popular among traders who require faster trend identification and wish to capture recent price changes.</a:t>
            </a:r>
          </a:p>
          <a:p>
            <a:endParaRPr lang="en-US"/>
          </a:p>
          <a:p>
            <a:r>
              <a:rPr lang="en-US"/>
              <a:t>SMMA: The SMMA reduces noise and provides a clearer representation of the underlying trend.</a:t>
            </a:r>
          </a:p>
          <a:p>
            <a:r>
              <a:rPr lang="en-US"/>
              <a:t>The SMMA is useful for smoothing out price data and reducing noise, offering a clearer view of the overall trend.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endParaRPr lang="en-US"/>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endParaRPr lang="en-US"/>
          </a:p>
          <a:p>
            <a:r>
              <a:rPr lang="en-US"/>
              <a:t>Trend Confirmation: The position of the price relative to the bands can be used to confirm the direction of the trend. In an uptrend, prices tend to stay near the upper band, and in a downtrend, prices may hover around the lower band.</a:t>
            </a:r>
          </a:p>
          <a:p>
            <a:endParaRPr lang="en-US"/>
          </a:p>
          <a:p>
            <a:r>
              <a:rPr lang="en-US"/>
              <a:t>Price Reversion: Traders often use Bollinger Bands to identify potential reversal points or areas where prices are likely to revert to the mean (middle band).</a:t>
            </a:r>
          </a:p>
          <a:p>
            <a:endParaRPr lang="en-US"/>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endParaRPr lang="en-US"/>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endParaRPr lang="en-US"/>
          </a:p>
          <a:p>
            <a:r>
              <a:rPr lang="en-US"/>
              <a:t>Trend Confirmation: The position of the price relative to the bands can be used to confirm the direction of the trend. In an uptrend, prices tend to stay near the upper band, and in a downtrend, prices may hover around the lower band.</a:t>
            </a:r>
          </a:p>
          <a:p>
            <a:endParaRPr lang="en-US"/>
          </a:p>
          <a:p>
            <a:r>
              <a:rPr lang="en-US"/>
              <a:t>Price Reversion: Traders often use Bollinger Bands to identify potential reversal points or areas where prices are likely to revert to the mean (middle band).</a:t>
            </a:r>
          </a:p>
          <a:p>
            <a:endParaRPr lang="en-US"/>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endParaRPr lang="en-US"/>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endParaRPr lang="en-US"/>
          </a:p>
          <a:p>
            <a:r>
              <a:rPr lang="en-US"/>
              <a:t>Trend Confirmation: The position of the price relative to the bands can be used to confirm the direction of the trend. In an uptrend, prices tend to stay near the upper band, and in a downtrend, prices may hover around the lower band.</a:t>
            </a:r>
          </a:p>
          <a:p>
            <a:endParaRPr lang="en-US"/>
          </a:p>
          <a:p>
            <a:r>
              <a:rPr lang="en-US"/>
              <a:t>Price Reversion: Traders often use Bollinger Bands to identify potential reversal points or areas where prices are likely to revert to the mean (middle band).</a:t>
            </a:r>
          </a:p>
          <a:p>
            <a:endParaRPr lang="en-US"/>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endParaRPr lang="en-US"/>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endParaRPr lang="en-US"/>
          </a:p>
          <a:p>
            <a:r>
              <a:rPr lang="en-US"/>
              <a:t>Trend Confirmation: The position of the price relative to the bands can be used to confirm the direction of the trend. In an uptrend, prices tend to stay near the upper band, and in a downtrend, prices may hover around the lower band.</a:t>
            </a:r>
          </a:p>
          <a:p>
            <a:endParaRPr lang="en-US"/>
          </a:p>
          <a:p>
            <a:r>
              <a:rPr lang="en-US"/>
              <a:t>Price Reversion: Traders often use Bollinger Bands to identify potential reversal points or areas where prices are likely to revert to the mean (middle band).</a:t>
            </a:r>
          </a:p>
          <a:p>
            <a:endParaRPr lang="en-US"/>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endParaRPr lang="en-US"/>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endParaRPr lang="en-US"/>
          </a:p>
          <a:p>
            <a:r>
              <a:rPr lang="en-US"/>
              <a:t>Trend Confirmation: The position of the price relative to the bands can be used to confirm the direction of the trend. In an uptrend, prices tend to stay near the upper band, and in a downtrend, prices may hover around the lower band.</a:t>
            </a:r>
          </a:p>
          <a:p>
            <a:endParaRPr lang="en-US"/>
          </a:p>
          <a:p>
            <a:r>
              <a:rPr lang="en-US"/>
              <a:t>Price Reversion: Traders often use Bollinger Bands to identify potential reversal points or areas where prices are likely to revert to the mean (middle band).</a:t>
            </a:r>
          </a:p>
          <a:p>
            <a:endParaRPr lang="en-US"/>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Volatility Identification: Bollinger Bands expand and contract based on the volatility of the price. Wider bands indicate higher volatility, while narrower bands suggest lower volatility.</a:t>
            </a:r>
          </a:p>
          <a:p>
            <a:endParaRPr lang="en-US"/>
          </a:p>
          <a:p>
            <a:r>
              <a:rPr lang="en-US"/>
              <a:t>Overbought and Oversold Conditions: When the price touches or exceeds the upper band, it may indicate that the market is overbought, and a reversal or pullback could occur. Conversely, when the price reaches or falls below the lower band, it may suggest oversold conditions, and a potential upward correction might be expected.</a:t>
            </a:r>
          </a:p>
          <a:p>
            <a:endParaRPr lang="en-US"/>
          </a:p>
          <a:p>
            <a:r>
              <a:rPr lang="en-US"/>
              <a:t>Trend Confirmation: The position of the price relative to the bands can be used to confirm the direction of the trend. In an uptrend, prices tend to stay near the upper band, and in a downtrend, prices may hover around the lower band.</a:t>
            </a:r>
          </a:p>
          <a:p>
            <a:endParaRPr lang="en-US"/>
          </a:p>
          <a:p>
            <a:r>
              <a:rPr lang="en-US"/>
              <a:t>Price Reversion: Traders often use Bollinger Bands to identify potential reversal points or areas where prices are likely to revert to the mean (middle band).</a:t>
            </a:r>
          </a:p>
          <a:p>
            <a:endParaRPr lang="en-US"/>
          </a:p>
          <a:p>
            <a:r>
              <a:rPr lang="en-US"/>
              <a:t>Breakout Signals: Sharp price movements that breach the upper or lower bands can signal potential breakout opportunities, indicating a strong bullish or bearish momentum.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3.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3.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3.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1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1.sv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4.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25.sv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24.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14.svg"/><Relationship Id="rId5" Type="http://schemas.openxmlformats.org/officeDocument/2006/relationships/image" Target="../media/image60.svg"/><Relationship Id="rId10" Type="http://schemas.openxmlformats.org/officeDocument/2006/relationships/image" Target="../media/image13.png"/><Relationship Id="rId4" Type="http://schemas.openxmlformats.org/officeDocument/2006/relationships/image" Target="../media/image59.png"/><Relationship Id="rId9" Type="http://schemas.openxmlformats.org/officeDocument/2006/relationships/image" Target="../media/image64.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6.svg"/><Relationship Id="rId7" Type="http://schemas.openxmlformats.org/officeDocument/2006/relationships/image" Target="../media/image15.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70.jpeg"/><Relationship Id="rId5" Type="http://schemas.openxmlformats.org/officeDocument/2006/relationships/image" Target="../media/image13.png"/><Relationship Id="rId10" Type="http://schemas.openxmlformats.org/officeDocument/2006/relationships/image" Target="../media/image69.svg"/><Relationship Id="rId4" Type="http://schemas.openxmlformats.org/officeDocument/2006/relationships/image" Target="../media/image67.jpeg"/><Relationship Id="rId9"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sv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jpe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4.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27.svg"/><Relationship Id="rId4" Type="http://schemas.openxmlformats.org/officeDocument/2006/relationships/image" Target="../media/image25.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14.svg"/><Relationship Id="rId4" Type="http://schemas.openxmlformats.org/officeDocument/2006/relationships/image" Target="../media/image32.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666"/>
            </a:stretch>
          </a:blipFill>
        </p:spPr>
        <p:txBody>
          <a:bodyPr/>
          <a:lstStyle/>
          <a:p>
            <a:endParaRPr lang="zh-CN" altLang="en-US"/>
          </a:p>
        </p:txBody>
      </p:sp>
      <p:sp>
        <p:nvSpPr>
          <p:cNvPr id="3" name="Freeform 3"/>
          <p:cNvSpPr/>
          <p:nvPr/>
        </p:nvSpPr>
        <p:spPr>
          <a:xfrm>
            <a:off x="8234805" y="-1401078"/>
            <a:ext cx="17363364" cy="12631847"/>
          </a:xfrm>
          <a:custGeom>
            <a:avLst/>
            <a:gdLst/>
            <a:ahLst/>
            <a:cxnLst/>
            <a:rect l="l" t="t" r="r" b="b"/>
            <a:pathLst>
              <a:path w="17363364" h="12631847">
                <a:moveTo>
                  <a:pt x="0" y="0"/>
                </a:moveTo>
                <a:lnTo>
                  <a:pt x="17363364" y="0"/>
                </a:lnTo>
                <a:lnTo>
                  <a:pt x="17363364" y="12631848"/>
                </a:lnTo>
                <a:lnTo>
                  <a:pt x="0" y="1263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TextBox 4"/>
          <p:cNvSpPr txBox="1"/>
          <p:nvPr/>
        </p:nvSpPr>
        <p:spPr>
          <a:xfrm>
            <a:off x="10934665" y="3986919"/>
            <a:ext cx="6261717" cy="2370312"/>
          </a:xfrm>
          <a:prstGeom prst="rect">
            <a:avLst/>
          </a:prstGeom>
        </p:spPr>
        <p:txBody>
          <a:bodyPr lIns="0" tIns="0" rIns="0" bIns="0" rtlCol="0" anchor="t">
            <a:spAutoFit/>
          </a:bodyPr>
          <a:lstStyle/>
          <a:p>
            <a:pPr algn="r">
              <a:lnSpc>
                <a:spcPts val="9294"/>
              </a:lnSpc>
            </a:pPr>
            <a:r>
              <a:rPr lang="en-US" sz="8298">
                <a:solidFill>
                  <a:srgbClr val="FFFFFF"/>
                </a:solidFill>
                <a:latin typeface="Lilita One"/>
              </a:rPr>
              <a:t>TRADE TITAN ADVISOR</a:t>
            </a:r>
          </a:p>
        </p:txBody>
      </p:sp>
      <p:sp>
        <p:nvSpPr>
          <p:cNvPr id="5" name="TextBox 5"/>
          <p:cNvSpPr txBox="1"/>
          <p:nvPr/>
        </p:nvSpPr>
        <p:spPr>
          <a:xfrm>
            <a:off x="12452316" y="6915443"/>
            <a:ext cx="4744066" cy="356231"/>
          </a:xfrm>
          <a:prstGeom prst="rect">
            <a:avLst/>
          </a:prstGeom>
        </p:spPr>
        <p:txBody>
          <a:bodyPr lIns="0" tIns="0" rIns="0" bIns="0" rtlCol="0" anchor="t">
            <a:spAutoFit/>
          </a:bodyPr>
          <a:lstStyle/>
          <a:p>
            <a:pPr algn="r">
              <a:lnSpc>
                <a:spcPts val="2940"/>
              </a:lnSpc>
            </a:pPr>
            <a:r>
              <a:rPr lang="en-US" sz="2100">
                <a:solidFill>
                  <a:srgbClr val="FFFFFF"/>
                </a:solidFill>
                <a:latin typeface="PT Sans"/>
              </a:rPr>
              <a:t>Tej + Kay + Renee + Owen</a:t>
            </a:r>
          </a:p>
        </p:txBody>
      </p:sp>
      <p:sp>
        <p:nvSpPr>
          <p:cNvPr id="6" name="TextBox 6"/>
          <p:cNvSpPr txBox="1"/>
          <p:nvPr/>
        </p:nvSpPr>
        <p:spPr>
          <a:xfrm>
            <a:off x="14162589" y="2866739"/>
            <a:ext cx="3033793" cy="473413"/>
          </a:xfrm>
          <a:prstGeom prst="rect">
            <a:avLst/>
          </a:prstGeom>
        </p:spPr>
        <p:txBody>
          <a:bodyPr lIns="0" tIns="0" rIns="0" bIns="0" rtlCol="0" anchor="t">
            <a:spAutoFit/>
          </a:bodyPr>
          <a:lstStyle/>
          <a:p>
            <a:pPr algn="r">
              <a:lnSpc>
                <a:spcPts val="3831"/>
              </a:lnSpc>
            </a:pPr>
            <a:r>
              <a:rPr lang="en-US" sz="2736">
                <a:solidFill>
                  <a:srgbClr val="FFFFFF"/>
                </a:solidFill>
                <a:latin typeface="Lilita One"/>
              </a:rPr>
              <a:t>Project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679928" y="62637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9235186" y="62637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5228074" y="62637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a:off x="1233831" y="68757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6" name="Group 6"/>
          <p:cNvGrpSpPr/>
          <p:nvPr/>
        </p:nvGrpSpPr>
        <p:grpSpPr>
          <a:xfrm>
            <a:off x="9680509" y="1876105"/>
            <a:ext cx="8171079" cy="3433797"/>
            <a:chOff x="0" y="0"/>
            <a:chExt cx="2152054" cy="904375"/>
          </a:xfrm>
        </p:grpSpPr>
        <p:sp>
          <p:nvSpPr>
            <p:cNvPr id="7" name="Freeform 7"/>
            <p:cNvSpPr/>
            <p:nvPr/>
          </p:nvSpPr>
          <p:spPr>
            <a:xfrm>
              <a:off x="0" y="0"/>
              <a:ext cx="2152054" cy="904375"/>
            </a:xfrm>
            <a:custGeom>
              <a:avLst/>
              <a:gdLst/>
              <a:ahLst/>
              <a:cxnLst/>
              <a:rect l="l" t="t" r="r" b="b"/>
              <a:pathLst>
                <a:path w="2152054" h="904375">
                  <a:moveTo>
                    <a:pt x="0" y="0"/>
                  </a:moveTo>
                  <a:lnTo>
                    <a:pt x="2152054" y="0"/>
                  </a:lnTo>
                  <a:lnTo>
                    <a:pt x="2152054" y="904375"/>
                  </a:lnTo>
                  <a:lnTo>
                    <a:pt x="0" y="904375"/>
                  </a:lnTo>
                  <a:close/>
                </a:path>
              </a:pathLst>
            </a:custGeom>
            <a:solidFill>
              <a:srgbClr val="000000">
                <a:alpha val="0"/>
              </a:srgbClr>
            </a:solidFill>
            <a:ln w="38100" cap="sq">
              <a:solidFill>
                <a:srgbClr val="000000"/>
              </a:solidFill>
              <a:prstDash val="solid"/>
              <a:miter/>
            </a:ln>
          </p:spPr>
          <p:txBody>
            <a:bodyPr/>
            <a:lstStyle/>
            <a:p>
              <a:endParaRPr lang="zh-CN" altLang="en-US"/>
            </a:p>
          </p:txBody>
        </p:sp>
        <p:sp>
          <p:nvSpPr>
            <p:cNvPr id="8" name="TextBox 8"/>
            <p:cNvSpPr txBox="1"/>
            <p:nvPr/>
          </p:nvSpPr>
          <p:spPr>
            <a:xfrm>
              <a:off x="0" y="-47625"/>
              <a:ext cx="2152054" cy="952000"/>
            </a:xfrm>
            <a:prstGeom prst="rect">
              <a:avLst/>
            </a:prstGeom>
          </p:spPr>
          <p:txBody>
            <a:bodyPr lIns="50800" tIns="50800" rIns="50800" bIns="50800" rtlCol="0" anchor="ctr"/>
            <a:lstStyle/>
            <a:p>
              <a:pPr algn="ctr">
                <a:lnSpc>
                  <a:spcPts val="3360"/>
                </a:lnSpc>
              </a:pPr>
              <a:endParaRPr/>
            </a:p>
          </p:txBody>
        </p:sp>
      </p:grpSp>
      <p:grpSp>
        <p:nvGrpSpPr>
          <p:cNvPr id="9" name="Group 9"/>
          <p:cNvGrpSpPr/>
          <p:nvPr/>
        </p:nvGrpSpPr>
        <p:grpSpPr>
          <a:xfrm>
            <a:off x="777806" y="1876105"/>
            <a:ext cx="8171079" cy="3433797"/>
            <a:chOff x="0" y="0"/>
            <a:chExt cx="2152054" cy="904375"/>
          </a:xfrm>
        </p:grpSpPr>
        <p:sp>
          <p:nvSpPr>
            <p:cNvPr id="10" name="Freeform 10"/>
            <p:cNvSpPr/>
            <p:nvPr/>
          </p:nvSpPr>
          <p:spPr>
            <a:xfrm>
              <a:off x="0" y="0"/>
              <a:ext cx="2152054" cy="904375"/>
            </a:xfrm>
            <a:custGeom>
              <a:avLst/>
              <a:gdLst/>
              <a:ahLst/>
              <a:cxnLst/>
              <a:rect l="l" t="t" r="r" b="b"/>
              <a:pathLst>
                <a:path w="2152054" h="904375">
                  <a:moveTo>
                    <a:pt x="0" y="0"/>
                  </a:moveTo>
                  <a:lnTo>
                    <a:pt x="2152054" y="0"/>
                  </a:lnTo>
                  <a:lnTo>
                    <a:pt x="2152054" y="904375"/>
                  </a:lnTo>
                  <a:lnTo>
                    <a:pt x="0" y="904375"/>
                  </a:lnTo>
                  <a:close/>
                </a:path>
              </a:pathLst>
            </a:custGeom>
            <a:solidFill>
              <a:srgbClr val="000000">
                <a:alpha val="0"/>
              </a:srgbClr>
            </a:solidFill>
            <a:ln w="38100" cap="sq">
              <a:solidFill>
                <a:srgbClr val="000000"/>
              </a:solidFill>
              <a:prstDash val="solid"/>
              <a:miter/>
            </a:ln>
          </p:spPr>
          <p:txBody>
            <a:bodyPr/>
            <a:lstStyle/>
            <a:p>
              <a:endParaRPr lang="zh-CN" altLang="en-US"/>
            </a:p>
          </p:txBody>
        </p:sp>
        <p:sp>
          <p:nvSpPr>
            <p:cNvPr id="11" name="TextBox 11"/>
            <p:cNvSpPr txBox="1"/>
            <p:nvPr/>
          </p:nvSpPr>
          <p:spPr>
            <a:xfrm>
              <a:off x="0" y="-47625"/>
              <a:ext cx="2152054" cy="952000"/>
            </a:xfrm>
            <a:prstGeom prst="rect">
              <a:avLst/>
            </a:prstGeom>
          </p:spPr>
          <p:txBody>
            <a:bodyPr lIns="50800" tIns="50800" rIns="50800" bIns="50800" rtlCol="0" anchor="ctr"/>
            <a:lstStyle/>
            <a:p>
              <a:pPr algn="ctr">
                <a:lnSpc>
                  <a:spcPts val="3360"/>
                </a:lnSpc>
              </a:pPr>
              <a:endParaRPr/>
            </a:p>
          </p:txBody>
        </p:sp>
      </p:grpSp>
      <p:sp>
        <p:nvSpPr>
          <p:cNvPr id="12" name="Freeform 12"/>
          <p:cNvSpPr/>
          <p:nvPr/>
        </p:nvSpPr>
        <p:spPr>
          <a:xfrm>
            <a:off x="995205" y="2493601"/>
            <a:ext cx="7736283" cy="2649899"/>
          </a:xfrm>
          <a:custGeom>
            <a:avLst/>
            <a:gdLst/>
            <a:ahLst/>
            <a:cxnLst/>
            <a:rect l="l" t="t" r="r" b="b"/>
            <a:pathLst>
              <a:path w="7736283" h="2649899">
                <a:moveTo>
                  <a:pt x="0" y="0"/>
                </a:moveTo>
                <a:lnTo>
                  <a:pt x="7736282" y="0"/>
                </a:lnTo>
                <a:lnTo>
                  <a:pt x="7736282" y="2649899"/>
                </a:lnTo>
                <a:lnTo>
                  <a:pt x="0" y="2649899"/>
                </a:lnTo>
                <a:lnTo>
                  <a:pt x="0" y="0"/>
                </a:lnTo>
                <a:close/>
              </a:path>
            </a:pathLst>
          </a:custGeom>
          <a:blipFill>
            <a:blip r:embed="rId5"/>
            <a:stretch>
              <a:fillRect/>
            </a:stretch>
          </a:blipFill>
        </p:spPr>
        <p:txBody>
          <a:bodyPr/>
          <a:lstStyle/>
          <a:p>
            <a:endParaRPr lang="zh-CN" altLang="en-US"/>
          </a:p>
        </p:txBody>
      </p:sp>
      <p:sp>
        <p:nvSpPr>
          <p:cNvPr id="13" name="Freeform 13"/>
          <p:cNvSpPr/>
          <p:nvPr/>
        </p:nvSpPr>
        <p:spPr>
          <a:xfrm>
            <a:off x="9881913" y="2493601"/>
            <a:ext cx="7695662" cy="2601607"/>
          </a:xfrm>
          <a:custGeom>
            <a:avLst/>
            <a:gdLst/>
            <a:ahLst/>
            <a:cxnLst/>
            <a:rect l="l" t="t" r="r" b="b"/>
            <a:pathLst>
              <a:path w="7695662" h="2601607">
                <a:moveTo>
                  <a:pt x="0" y="0"/>
                </a:moveTo>
                <a:lnTo>
                  <a:pt x="7695662" y="0"/>
                </a:lnTo>
                <a:lnTo>
                  <a:pt x="7695662" y="2601607"/>
                </a:lnTo>
                <a:lnTo>
                  <a:pt x="0" y="2601607"/>
                </a:lnTo>
                <a:lnTo>
                  <a:pt x="0" y="0"/>
                </a:lnTo>
                <a:close/>
              </a:path>
            </a:pathLst>
          </a:custGeom>
          <a:blipFill>
            <a:blip r:embed="rId6"/>
            <a:stretch>
              <a:fillRect/>
            </a:stretch>
          </a:blipFill>
        </p:spPr>
        <p:txBody>
          <a:bodyPr/>
          <a:lstStyle/>
          <a:p>
            <a:endParaRPr lang="zh-CN" altLang="en-US"/>
          </a:p>
        </p:txBody>
      </p:sp>
      <p:sp>
        <p:nvSpPr>
          <p:cNvPr id="14" name="Freeform 14"/>
          <p:cNvSpPr/>
          <p:nvPr/>
        </p:nvSpPr>
        <p:spPr>
          <a:xfrm>
            <a:off x="777806" y="5490878"/>
            <a:ext cx="10380525" cy="4630380"/>
          </a:xfrm>
          <a:custGeom>
            <a:avLst/>
            <a:gdLst/>
            <a:ahLst/>
            <a:cxnLst/>
            <a:rect l="l" t="t" r="r" b="b"/>
            <a:pathLst>
              <a:path w="10380525" h="4630380">
                <a:moveTo>
                  <a:pt x="0" y="0"/>
                </a:moveTo>
                <a:lnTo>
                  <a:pt x="10380525" y="0"/>
                </a:lnTo>
                <a:lnTo>
                  <a:pt x="10380525" y="4630380"/>
                </a:lnTo>
                <a:lnTo>
                  <a:pt x="0" y="4630380"/>
                </a:lnTo>
                <a:lnTo>
                  <a:pt x="0" y="0"/>
                </a:lnTo>
                <a:close/>
              </a:path>
            </a:pathLst>
          </a:custGeom>
          <a:blipFill>
            <a:blip r:embed="rId7"/>
            <a:stretch>
              <a:fillRect/>
            </a:stretch>
          </a:blipFill>
        </p:spPr>
        <p:txBody>
          <a:bodyPr/>
          <a:lstStyle/>
          <a:p>
            <a:endParaRPr lang="zh-CN" altLang="en-US"/>
          </a:p>
        </p:txBody>
      </p:sp>
      <p:sp>
        <p:nvSpPr>
          <p:cNvPr id="15" name="TextBox 15"/>
          <p:cNvSpPr txBox="1"/>
          <p:nvPr/>
        </p:nvSpPr>
        <p:spPr>
          <a:xfrm>
            <a:off x="1435539" y="753189"/>
            <a:ext cx="16489942" cy="809371"/>
          </a:xfrm>
          <a:prstGeom prst="rect">
            <a:avLst/>
          </a:prstGeom>
        </p:spPr>
        <p:txBody>
          <a:bodyPr lIns="0" tIns="0" rIns="0" bIns="0" rtlCol="0" anchor="t">
            <a:spAutoFit/>
          </a:bodyPr>
          <a:lstStyle/>
          <a:p>
            <a:pPr>
              <a:lnSpc>
                <a:spcPts val="6272"/>
              </a:lnSpc>
            </a:pPr>
            <a:r>
              <a:rPr lang="en-US" sz="5600">
                <a:solidFill>
                  <a:srgbClr val="000000"/>
                </a:solidFill>
                <a:latin typeface="Lilita One"/>
              </a:rPr>
              <a:t>INDICATORS VIA MACHINE LEARNING (SVM)</a:t>
            </a:r>
          </a:p>
        </p:txBody>
      </p:sp>
      <p:sp>
        <p:nvSpPr>
          <p:cNvPr id="16" name="TextBox 16"/>
          <p:cNvSpPr txBox="1"/>
          <p:nvPr/>
        </p:nvSpPr>
        <p:spPr>
          <a:xfrm>
            <a:off x="11158331" y="6945326"/>
            <a:ext cx="6767149" cy="968477"/>
          </a:xfrm>
          <a:prstGeom prst="rect">
            <a:avLst/>
          </a:prstGeom>
        </p:spPr>
        <p:txBody>
          <a:bodyPr lIns="0" tIns="0" rIns="0" bIns="0" rtlCol="0" anchor="t">
            <a:spAutoFit/>
          </a:bodyPr>
          <a:lstStyle/>
          <a:p>
            <a:pPr>
              <a:lnSpc>
                <a:spcPts val="3956"/>
              </a:lnSpc>
            </a:pPr>
            <a:r>
              <a:rPr lang="en-US" sz="2826">
                <a:solidFill>
                  <a:srgbClr val="000000"/>
                </a:solidFill>
                <a:latin typeface="PT Sans Bold"/>
              </a:rPr>
              <a:t>CUMULATIVE STRATEGY RETURNS IS ABOVE CUMULATIVE ACTUAL RETURNS</a:t>
            </a:r>
          </a:p>
        </p:txBody>
      </p:sp>
      <p:sp>
        <p:nvSpPr>
          <p:cNvPr id="17" name="TextBox 17"/>
          <p:cNvSpPr txBox="1"/>
          <p:nvPr/>
        </p:nvSpPr>
        <p:spPr>
          <a:xfrm>
            <a:off x="1233831" y="1937498"/>
            <a:ext cx="6373513" cy="378843"/>
          </a:xfrm>
          <a:prstGeom prst="rect">
            <a:avLst/>
          </a:prstGeom>
        </p:spPr>
        <p:txBody>
          <a:bodyPr lIns="0" tIns="0" rIns="0" bIns="0" rtlCol="0" anchor="t">
            <a:spAutoFit/>
          </a:bodyPr>
          <a:lstStyle/>
          <a:p>
            <a:pPr>
              <a:lnSpc>
                <a:spcPts val="3121"/>
              </a:lnSpc>
            </a:pPr>
            <a:r>
              <a:rPr lang="en-US" sz="2229">
                <a:solidFill>
                  <a:srgbClr val="000000"/>
                </a:solidFill>
                <a:latin typeface="PT Sans Bold"/>
              </a:rPr>
              <a:t>TRAINING SET - 2016 -2019</a:t>
            </a:r>
          </a:p>
        </p:txBody>
      </p:sp>
      <p:sp>
        <p:nvSpPr>
          <p:cNvPr id="18" name="TextBox 18"/>
          <p:cNvSpPr txBox="1"/>
          <p:nvPr/>
        </p:nvSpPr>
        <p:spPr>
          <a:xfrm>
            <a:off x="9991930" y="1937498"/>
            <a:ext cx="4452435" cy="378843"/>
          </a:xfrm>
          <a:prstGeom prst="rect">
            <a:avLst/>
          </a:prstGeom>
        </p:spPr>
        <p:txBody>
          <a:bodyPr lIns="0" tIns="0" rIns="0" bIns="0" rtlCol="0" anchor="t">
            <a:spAutoFit/>
          </a:bodyPr>
          <a:lstStyle/>
          <a:p>
            <a:pPr>
              <a:lnSpc>
                <a:spcPts val="3121"/>
              </a:lnSpc>
            </a:pPr>
            <a:r>
              <a:rPr lang="en-US" sz="2229">
                <a:solidFill>
                  <a:srgbClr val="000000"/>
                </a:solidFill>
                <a:latin typeface="PT Sans Bold"/>
              </a:rPr>
              <a:t>TESTING SET - 2019 - 2023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13748"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8569006"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4561894"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a:off x="567651" y="7495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6" name="Freeform 6"/>
          <p:cNvSpPr/>
          <p:nvPr/>
        </p:nvSpPr>
        <p:spPr>
          <a:xfrm>
            <a:off x="769358" y="4066591"/>
            <a:ext cx="14654187" cy="4235445"/>
          </a:xfrm>
          <a:custGeom>
            <a:avLst/>
            <a:gdLst/>
            <a:ahLst/>
            <a:cxnLst/>
            <a:rect l="l" t="t" r="r" b="b"/>
            <a:pathLst>
              <a:path w="14654187" h="4235445">
                <a:moveTo>
                  <a:pt x="0" y="0"/>
                </a:moveTo>
                <a:lnTo>
                  <a:pt x="14654188" y="0"/>
                </a:lnTo>
                <a:lnTo>
                  <a:pt x="14654188" y="4235445"/>
                </a:lnTo>
                <a:lnTo>
                  <a:pt x="0" y="4235445"/>
                </a:lnTo>
                <a:lnTo>
                  <a:pt x="0" y="0"/>
                </a:lnTo>
                <a:close/>
              </a:path>
            </a:pathLst>
          </a:custGeom>
          <a:blipFill>
            <a:blip r:embed="rId5"/>
            <a:stretch>
              <a:fillRect/>
            </a:stretch>
          </a:blipFill>
        </p:spPr>
        <p:txBody>
          <a:bodyPr/>
          <a:lstStyle/>
          <a:p>
            <a:endParaRPr lang="zh-CN" altLang="en-US"/>
          </a:p>
        </p:txBody>
      </p:sp>
      <p:grpSp>
        <p:nvGrpSpPr>
          <p:cNvPr id="7" name="Group 7"/>
          <p:cNvGrpSpPr/>
          <p:nvPr/>
        </p:nvGrpSpPr>
        <p:grpSpPr>
          <a:xfrm>
            <a:off x="13623502" y="4886703"/>
            <a:ext cx="1800044" cy="648805"/>
            <a:chOff x="0" y="0"/>
            <a:chExt cx="474086" cy="170879"/>
          </a:xfrm>
        </p:grpSpPr>
        <p:sp>
          <p:nvSpPr>
            <p:cNvPr id="8" name="Freeform 8"/>
            <p:cNvSpPr/>
            <p:nvPr/>
          </p:nvSpPr>
          <p:spPr>
            <a:xfrm>
              <a:off x="0" y="0"/>
              <a:ext cx="474086" cy="170879"/>
            </a:xfrm>
            <a:custGeom>
              <a:avLst/>
              <a:gdLst/>
              <a:ahLst/>
              <a:cxnLst/>
              <a:rect l="l" t="t" r="r" b="b"/>
              <a:pathLst>
                <a:path w="474086" h="170879">
                  <a:moveTo>
                    <a:pt x="0" y="0"/>
                  </a:moveTo>
                  <a:lnTo>
                    <a:pt x="474086" y="0"/>
                  </a:lnTo>
                  <a:lnTo>
                    <a:pt x="474086" y="170879"/>
                  </a:lnTo>
                  <a:lnTo>
                    <a:pt x="0" y="170879"/>
                  </a:lnTo>
                  <a:close/>
                </a:path>
              </a:pathLst>
            </a:custGeom>
            <a:solidFill>
              <a:srgbClr val="000000">
                <a:alpha val="0"/>
              </a:srgbClr>
            </a:solidFill>
            <a:ln w="38100" cap="sq">
              <a:solidFill>
                <a:srgbClr val="008000"/>
              </a:solidFill>
              <a:prstDash val="solid"/>
              <a:miter/>
            </a:ln>
          </p:spPr>
          <p:txBody>
            <a:bodyPr/>
            <a:lstStyle/>
            <a:p>
              <a:endParaRPr lang="zh-CN" altLang="en-US"/>
            </a:p>
          </p:txBody>
        </p:sp>
        <p:sp>
          <p:nvSpPr>
            <p:cNvPr id="9" name="TextBox 9"/>
            <p:cNvSpPr txBox="1"/>
            <p:nvPr/>
          </p:nvSpPr>
          <p:spPr>
            <a:xfrm>
              <a:off x="0" y="-47625"/>
              <a:ext cx="474086" cy="218504"/>
            </a:xfrm>
            <a:prstGeom prst="rect">
              <a:avLst/>
            </a:prstGeom>
          </p:spPr>
          <p:txBody>
            <a:bodyPr lIns="50800" tIns="50800" rIns="50800" bIns="50800" rtlCol="0" anchor="ctr"/>
            <a:lstStyle/>
            <a:p>
              <a:pPr algn="ctr">
                <a:lnSpc>
                  <a:spcPts val="3360"/>
                </a:lnSpc>
              </a:pPr>
              <a:endParaRPr/>
            </a:p>
          </p:txBody>
        </p:sp>
      </p:grpSp>
      <p:sp>
        <p:nvSpPr>
          <p:cNvPr id="10" name="TextBox 10"/>
          <p:cNvSpPr txBox="1"/>
          <p:nvPr/>
        </p:nvSpPr>
        <p:spPr>
          <a:xfrm>
            <a:off x="769358" y="815159"/>
            <a:ext cx="16489942" cy="809371"/>
          </a:xfrm>
          <a:prstGeom prst="rect">
            <a:avLst/>
          </a:prstGeom>
        </p:spPr>
        <p:txBody>
          <a:bodyPr lIns="0" tIns="0" rIns="0" bIns="0" rtlCol="0" anchor="t">
            <a:spAutoFit/>
          </a:bodyPr>
          <a:lstStyle/>
          <a:p>
            <a:pPr>
              <a:lnSpc>
                <a:spcPts val="6272"/>
              </a:lnSpc>
            </a:pPr>
            <a:r>
              <a:rPr lang="en-US" sz="5600">
                <a:solidFill>
                  <a:srgbClr val="000000"/>
                </a:solidFill>
                <a:latin typeface="Lilita One"/>
              </a:rPr>
              <a:t>PERFORMANCE METRIC COMPARISONS</a:t>
            </a:r>
          </a:p>
        </p:txBody>
      </p:sp>
      <p:sp>
        <p:nvSpPr>
          <p:cNvPr id="11" name="TextBox 11"/>
          <p:cNvSpPr txBox="1"/>
          <p:nvPr/>
        </p:nvSpPr>
        <p:spPr>
          <a:xfrm>
            <a:off x="769358" y="2928832"/>
            <a:ext cx="17791691" cy="438785"/>
          </a:xfrm>
          <a:prstGeom prst="rect">
            <a:avLst/>
          </a:prstGeom>
        </p:spPr>
        <p:txBody>
          <a:bodyPr lIns="0" tIns="0" rIns="0" bIns="0" rtlCol="0" anchor="t">
            <a:spAutoFit/>
          </a:bodyPr>
          <a:lstStyle/>
          <a:p>
            <a:pPr>
              <a:lnSpc>
                <a:spcPts val="3639"/>
              </a:lnSpc>
            </a:pPr>
            <a:r>
              <a:rPr lang="en-US" sz="2599">
                <a:solidFill>
                  <a:srgbClr val="000000"/>
                </a:solidFill>
                <a:latin typeface="PT Sans Bold"/>
              </a:rPr>
              <a:t>PERFORMANCE METRIC ACROSS INDICATORS AMONGST TECHNICAL ANALYSIS + MACHINE LEARNING (FINAL)</a:t>
            </a:r>
          </a:p>
        </p:txBody>
      </p:sp>
      <p:grpSp>
        <p:nvGrpSpPr>
          <p:cNvPr id="12" name="Group 12"/>
          <p:cNvGrpSpPr/>
          <p:nvPr/>
        </p:nvGrpSpPr>
        <p:grpSpPr>
          <a:xfrm>
            <a:off x="4325168" y="5535508"/>
            <a:ext cx="1833204" cy="2766528"/>
            <a:chOff x="0" y="0"/>
            <a:chExt cx="482819" cy="728633"/>
          </a:xfrm>
        </p:grpSpPr>
        <p:sp>
          <p:nvSpPr>
            <p:cNvPr id="13" name="Freeform 13"/>
            <p:cNvSpPr/>
            <p:nvPr/>
          </p:nvSpPr>
          <p:spPr>
            <a:xfrm>
              <a:off x="0" y="0"/>
              <a:ext cx="482819" cy="728633"/>
            </a:xfrm>
            <a:custGeom>
              <a:avLst/>
              <a:gdLst/>
              <a:ahLst/>
              <a:cxnLst/>
              <a:rect l="l" t="t" r="r" b="b"/>
              <a:pathLst>
                <a:path w="482819" h="728633">
                  <a:moveTo>
                    <a:pt x="0" y="0"/>
                  </a:moveTo>
                  <a:lnTo>
                    <a:pt x="482819" y="0"/>
                  </a:lnTo>
                  <a:lnTo>
                    <a:pt x="482819" y="728633"/>
                  </a:lnTo>
                  <a:lnTo>
                    <a:pt x="0" y="728633"/>
                  </a:lnTo>
                  <a:close/>
                </a:path>
              </a:pathLst>
            </a:custGeom>
            <a:solidFill>
              <a:srgbClr val="000000">
                <a:alpha val="0"/>
              </a:srgbClr>
            </a:solidFill>
            <a:ln w="38100" cap="sq">
              <a:solidFill>
                <a:srgbClr val="008000"/>
              </a:solidFill>
              <a:prstDash val="solid"/>
              <a:miter/>
            </a:ln>
          </p:spPr>
          <p:txBody>
            <a:bodyPr/>
            <a:lstStyle/>
            <a:p>
              <a:endParaRPr lang="zh-CN" altLang="en-US"/>
            </a:p>
          </p:txBody>
        </p:sp>
        <p:sp>
          <p:nvSpPr>
            <p:cNvPr id="14" name="TextBox 14"/>
            <p:cNvSpPr txBox="1"/>
            <p:nvPr/>
          </p:nvSpPr>
          <p:spPr>
            <a:xfrm>
              <a:off x="0" y="-47625"/>
              <a:ext cx="482819" cy="776258"/>
            </a:xfrm>
            <a:prstGeom prst="rect">
              <a:avLst/>
            </a:prstGeom>
          </p:spPr>
          <p:txBody>
            <a:bodyPr lIns="50800" tIns="50800" rIns="50800" bIns="50800" rtlCol="0" anchor="ctr"/>
            <a:lstStyle/>
            <a:p>
              <a:pPr algn="ctr">
                <a:lnSpc>
                  <a:spcPts val="336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13748"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8569006"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4561894"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a:off x="567651" y="7495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6" name="Freeform 6"/>
          <p:cNvSpPr/>
          <p:nvPr/>
        </p:nvSpPr>
        <p:spPr>
          <a:xfrm>
            <a:off x="1054846" y="3215546"/>
            <a:ext cx="6798631" cy="2341801"/>
          </a:xfrm>
          <a:custGeom>
            <a:avLst/>
            <a:gdLst/>
            <a:ahLst/>
            <a:cxnLst/>
            <a:rect l="l" t="t" r="r" b="b"/>
            <a:pathLst>
              <a:path w="6798631" h="2341801">
                <a:moveTo>
                  <a:pt x="0" y="0"/>
                </a:moveTo>
                <a:lnTo>
                  <a:pt x="6798631" y="0"/>
                </a:lnTo>
                <a:lnTo>
                  <a:pt x="6798631" y="2341801"/>
                </a:lnTo>
                <a:lnTo>
                  <a:pt x="0" y="2341801"/>
                </a:lnTo>
                <a:lnTo>
                  <a:pt x="0" y="0"/>
                </a:lnTo>
                <a:close/>
              </a:path>
            </a:pathLst>
          </a:custGeom>
          <a:blipFill>
            <a:blip r:embed="rId5"/>
            <a:stretch>
              <a:fillRect t="-3699" b="-1017"/>
            </a:stretch>
          </a:blipFill>
        </p:spPr>
        <p:txBody>
          <a:bodyPr/>
          <a:lstStyle/>
          <a:p>
            <a:endParaRPr lang="zh-CN" altLang="en-US"/>
          </a:p>
        </p:txBody>
      </p:sp>
      <p:sp>
        <p:nvSpPr>
          <p:cNvPr id="7" name="Freeform 7"/>
          <p:cNvSpPr/>
          <p:nvPr/>
        </p:nvSpPr>
        <p:spPr>
          <a:xfrm>
            <a:off x="145941" y="6366972"/>
            <a:ext cx="9297794" cy="3116746"/>
          </a:xfrm>
          <a:custGeom>
            <a:avLst/>
            <a:gdLst/>
            <a:ahLst/>
            <a:cxnLst/>
            <a:rect l="l" t="t" r="r" b="b"/>
            <a:pathLst>
              <a:path w="9297794" h="3116746">
                <a:moveTo>
                  <a:pt x="0" y="0"/>
                </a:moveTo>
                <a:lnTo>
                  <a:pt x="9297794" y="0"/>
                </a:lnTo>
                <a:lnTo>
                  <a:pt x="9297794" y="3116747"/>
                </a:lnTo>
                <a:lnTo>
                  <a:pt x="0" y="3116747"/>
                </a:lnTo>
                <a:lnTo>
                  <a:pt x="0" y="0"/>
                </a:lnTo>
                <a:close/>
              </a:path>
            </a:pathLst>
          </a:custGeom>
          <a:blipFill>
            <a:blip r:embed="rId6"/>
            <a:stretch>
              <a:fillRect/>
            </a:stretch>
          </a:blipFill>
        </p:spPr>
        <p:txBody>
          <a:bodyPr/>
          <a:lstStyle/>
          <a:p>
            <a:endParaRPr lang="zh-CN" altLang="en-US"/>
          </a:p>
        </p:txBody>
      </p:sp>
      <p:sp>
        <p:nvSpPr>
          <p:cNvPr id="8" name="Freeform 8"/>
          <p:cNvSpPr/>
          <p:nvPr/>
        </p:nvSpPr>
        <p:spPr>
          <a:xfrm>
            <a:off x="10330763" y="3215546"/>
            <a:ext cx="6707588" cy="2341801"/>
          </a:xfrm>
          <a:custGeom>
            <a:avLst/>
            <a:gdLst/>
            <a:ahLst/>
            <a:cxnLst/>
            <a:rect l="l" t="t" r="r" b="b"/>
            <a:pathLst>
              <a:path w="6707588" h="2341801">
                <a:moveTo>
                  <a:pt x="0" y="0"/>
                </a:moveTo>
                <a:lnTo>
                  <a:pt x="6707588" y="0"/>
                </a:lnTo>
                <a:lnTo>
                  <a:pt x="6707588" y="2341801"/>
                </a:lnTo>
                <a:lnTo>
                  <a:pt x="0" y="2341801"/>
                </a:lnTo>
                <a:lnTo>
                  <a:pt x="0" y="0"/>
                </a:lnTo>
                <a:close/>
              </a:path>
            </a:pathLst>
          </a:custGeom>
          <a:blipFill>
            <a:blip r:embed="rId7"/>
            <a:stretch>
              <a:fillRect/>
            </a:stretch>
          </a:blipFill>
        </p:spPr>
        <p:txBody>
          <a:bodyPr/>
          <a:lstStyle/>
          <a:p>
            <a:endParaRPr lang="zh-CN" altLang="en-US"/>
          </a:p>
        </p:txBody>
      </p:sp>
      <p:sp>
        <p:nvSpPr>
          <p:cNvPr id="9" name="Freeform 9"/>
          <p:cNvSpPr/>
          <p:nvPr/>
        </p:nvSpPr>
        <p:spPr>
          <a:xfrm>
            <a:off x="9443735" y="6366972"/>
            <a:ext cx="8844265" cy="3029448"/>
          </a:xfrm>
          <a:custGeom>
            <a:avLst/>
            <a:gdLst/>
            <a:ahLst/>
            <a:cxnLst/>
            <a:rect l="l" t="t" r="r" b="b"/>
            <a:pathLst>
              <a:path w="8844265" h="3029448">
                <a:moveTo>
                  <a:pt x="0" y="0"/>
                </a:moveTo>
                <a:lnTo>
                  <a:pt x="8844265" y="0"/>
                </a:lnTo>
                <a:lnTo>
                  <a:pt x="8844265" y="3029448"/>
                </a:lnTo>
                <a:lnTo>
                  <a:pt x="0" y="3029448"/>
                </a:lnTo>
                <a:lnTo>
                  <a:pt x="0" y="0"/>
                </a:lnTo>
                <a:close/>
              </a:path>
            </a:pathLst>
          </a:custGeom>
          <a:blipFill>
            <a:blip r:embed="rId8"/>
            <a:stretch>
              <a:fillRect/>
            </a:stretch>
          </a:blipFill>
        </p:spPr>
        <p:txBody>
          <a:bodyPr/>
          <a:lstStyle/>
          <a:p>
            <a:endParaRPr lang="zh-CN" altLang="en-US"/>
          </a:p>
        </p:txBody>
      </p:sp>
      <p:sp>
        <p:nvSpPr>
          <p:cNvPr id="10" name="TextBox 10"/>
          <p:cNvSpPr txBox="1"/>
          <p:nvPr/>
        </p:nvSpPr>
        <p:spPr>
          <a:xfrm>
            <a:off x="769358" y="815159"/>
            <a:ext cx="16987983" cy="809371"/>
          </a:xfrm>
          <a:prstGeom prst="rect">
            <a:avLst/>
          </a:prstGeom>
        </p:spPr>
        <p:txBody>
          <a:bodyPr lIns="0" tIns="0" rIns="0" bIns="0" rtlCol="0" anchor="t">
            <a:spAutoFit/>
          </a:bodyPr>
          <a:lstStyle/>
          <a:p>
            <a:pPr>
              <a:lnSpc>
                <a:spcPts val="6272"/>
              </a:lnSpc>
            </a:pPr>
            <a:r>
              <a:rPr lang="en-US" sz="5600">
                <a:solidFill>
                  <a:srgbClr val="000000"/>
                </a:solidFill>
                <a:latin typeface="Lilita One"/>
              </a:rPr>
              <a:t>MACHINE LEARNING-BASELINE TRADING ALGORITHM</a:t>
            </a:r>
          </a:p>
        </p:txBody>
      </p:sp>
      <p:sp>
        <p:nvSpPr>
          <p:cNvPr id="11" name="TextBox 11"/>
          <p:cNvSpPr txBox="1"/>
          <p:nvPr/>
        </p:nvSpPr>
        <p:spPr>
          <a:xfrm>
            <a:off x="3953083" y="2447750"/>
            <a:ext cx="1768492" cy="389255"/>
          </a:xfrm>
          <a:prstGeom prst="rect">
            <a:avLst/>
          </a:prstGeom>
        </p:spPr>
        <p:txBody>
          <a:bodyPr lIns="0" tIns="0" rIns="0" bIns="0" rtlCol="0" anchor="t">
            <a:spAutoFit/>
          </a:bodyPr>
          <a:lstStyle/>
          <a:p>
            <a:pPr>
              <a:lnSpc>
                <a:spcPts val="3220"/>
              </a:lnSpc>
            </a:pPr>
            <a:r>
              <a:rPr lang="en-US" sz="2300">
                <a:solidFill>
                  <a:srgbClr val="000000"/>
                </a:solidFill>
                <a:latin typeface="PT Sans Bold"/>
              </a:rPr>
              <a:t>1000 DAYS</a:t>
            </a:r>
          </a:p>
        </p:txBody>
      </p:sp>
      <p:sp>
        <p:nvSpPr>
          <p:cNvPr id="12" name="TextBox 12"/>
          <p:cNvSpPr txBox="1"/>
          <p:nvPr/>
        </p:nvSpPr>
        <p:spPr>
          <a:xfrm>
            <a:off x="12903354" y="2447750"/>
            <a:ext cx="1562406" cy="389255"/>
          </a:xfrm>
          <a:prstGeom prst="rect">
            <a:avLst/>
          </a:prstGeom>
        </p:spPr>
        <p:txBody>
          <a:bodyPr lIns="0" tIns="0" rIns="0" bIns="0" rtlCol="0" anchor="t">
            <a:spAutoFit/>
          </a:bodyPr>
          <a:lstStyle/>
          <a:p>
            <a:pPr>
              <a:lnSpc>
                <a:spcPts val="3220"/>
              </a:lnSpc>
            </a:pPr>
            <a:r>
              <a:rPr lang="en-US" sz="2300">
                <a:solidFill>
                  <a:srgbClr val="000000"/>
                </a:solidFill>
                <a:latin typeface="PT Sans Bold"/>
              </a:rPr>
              <a:t>700 DAYS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13748"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8569006"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4561894"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a:off x="567651" y="7495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6" name="Freeform 6"/>
          <p:cNvSpPr/>
          <p:nvPr/>
        </p:nvSpPr>
        <p:spPr>
          <a:xfrm>
            <a:off x="216138" y="6558799"/>
            <a:ext cx="8601493" cy="2883337"/>
          </a:xfrm>
          <a:custGeom>
            <a:avLst/>
            <a:gdLst/>
            <a:ahLst/>
            <a:cxnLst/>
            <a:rect l="l" t="t" r="r" b="b"/>
            <a:pathLst>
              <a:path w="8601493" h="2883337">
                <a:moveTo>
                  <a:pt x="0" y="0"/>
                </a:moveTo>
                <a:lnTo>
                  <a:pt x="8601493" y="0"/>
                </a:lnTo>
                <a:lnTo>
                  <a:pt x="8601493" y="2883337"/>
                </a:lnTo>
                <a:lnTo>
                  <a:pt x="0" y="2883337"/>
                </a:lnTo>
                <a:lnTo>
                  <a:pt x="0" y="0"/>
                </a:lnTo>
                <a:close/>
              </a:path>
            </a:pathLst>
          </a:custGeom>
          <a:blipFill>
            <a:blip r:embed="rId5"/>
            <a:stretch>
              <a:fillRect/>
            </a:stretch>
          </a:blipFill>
        </p:spPr>
        <p:txBody>
          <a:bodyPr/>
          <a:lstStyle/>
          <a:p>
            <a:endParaRPr lang="zh-CN" altLang="en-US"/>
          </a:p>
        </p:txBody>
      </p:sp>
      <p:sp>
        <p:nvSpPr>
          <p:cNvPr id="7" name="Freeform 7"/>
          <p:cNvSpPr/>
          <p:nvPr/>
        </p:nvSpPr>
        <p:spPr>
          <a:xfrm>
            <a:off x="1487002" y="3641157"/>
            <a:ext cx="6492442" cy="2341801"/>
          </a:xfrm>
          <a:custGeom>
            <a:avLst/>
            <a:gdLst/>
            <a:ahLst/>
            <a:cxnLst/>
            <a:rect l="l" t="t" r="r" b="b"/>
            <a:pathLst>
              <a:path w="6492442" h="2341801">
                <a:moveTo>
                  <a:pt x="0" y="0"/>
                </a:moveTo>
                <a:lnTo>
                  <a:pt x="6492443" y="0"/>
                </a:lnTo>
                <a:lnTo>
                  <a:pt x="6492443" y="2341801"/>
                </a:lnTo>
                <a:lnTo>
                  <a:pt x="0" y="2341801"/>
                </a:lnTo>
                <a:lnTo>
                  <a:pt x="0" y="0"/>
                </a:lnTo>
                <a:close/>
              </a:path>
            </a:pathLst>
          </a:custGeom>
          <a:blipFill>
            <a:blip r:embed="rId6"/>
            <a:stretch>
              <a:fillRect/>
            </a:stretch>
          </a:blipFill>
        </p:spPr>
        <p:txBody>
          <a:bodyPr/>
          <a:lstStyle/>
          <a:p>
            <a:endParaRPr lang="zh-CN" altLang="en-US"/>
          </a:p>
        </p:txBody>
      </p:sp>
      <p:sp>
        <p:nvSpPr>
          <p:cNvPr id="8" name="Freeform 8"/>
          <p:cNvSpPr/>
          <p:nvPr/>
        </p:nvSpPr>
        <p:spPr>
          <a:xfrm>
            <a:off x="10552888" y="3641157"/>
            <a:ext cx="6168554" cy="2056185"/>
          </a:xfrm>
          <a:custGeom>
            <a:avLst/>
            <a:gdLst/>
            <a:ahLst/>
            <a:cxnLst/>
            <a:rect l="l" t="t" r="r" b="b"/>
            <a:pathLst>
              <a:path w="6168554" h="2056185">
                <a:moveTo>
                  <a:pt x="0" y="0"/>
                </a:moveTo>
                <a:lnTo>
                  <a:pt x="6168554" y="0"/>
                </a:lnTo>
                <a:lnTo>
                  <a:pt x="6168554" y="2056185"/>
                </a:lnTo>
                <a:lnTo>
                  <a:pt x="0" y="2056185"/>
                </a:lnTo>
                <a:lnTo>
                  <a:pt x="0" y="0"/>
                </a:lnTo>
                <a:close/>
              </a:path>
            </a:pathLst>
          </a:custGeom>
          <a:blipFill>
            <a:blip r:embed="rId7"/>
            <a:stretch>
              <a:fillRect/>
            </a:stretch>
          </a:blipFill>
        </p:spPr>
        <p:txBody>
          <a:bodyPr/>
          <a:lstStyle/>
          <a:p>
            <a:endParaRPr lang="zh-CN" altLang="en-US"/>
          </a:p>
        </p:txBody>
      </p:sp>
      <p:sp>
        <p:nvSpPr>
          <p:cNvPr id="9" name="Freeform 9"/>
          <p:cNvSpPr/>
          <p:nvPr/>
        </p:nvSpPr>
        <p:spPr>
          <a:xfrm>
            <a:off x="9171432" y="6558799"/>
            <a:ext cx="8585910" cy="2871150"/>
          </a:xfrm>
          <a:custGeom>
            <a:avLst/>
            <a:gdLst/>
            <a:ahLst/>
            <a:cxnLst/>
            <a:rect l="l" t="t" r="r" b="b"/>
            <a:pathLst>
              <a:path w="8585910" h="2871150">
                <a:moveTo>
                  <a:pt x="0" y="0"/>
                </a:moveTo>
                <a:lnTo>
                  <a:pt x="8585910" y="0"/>
                </a:lnTo>
                <a:lnTo>
                  <a:pt x="8585910" y="2871151"/>
                </a:lnTo>
                <a:lnTo>
                  <a:pt x="0" y="2871151"/>
                </a:lnTo>
                <a:lnTo>
                  <a:pt x="0" y="0"/>
                </a:lnTo>
                <a:close/>
              </a:path>
            </a:pathLst>
          </a:custGeom>
          <a:blipFill>
            <a:blip r:embed="rId8"/>
            <a:stretch>
              <a:fillRect/>
            </a:stretch>
          </a:blipFill>
        </p:spPr>
        <p:txBody>
          <a:bodyPr/>
          <a:lstStyle/>
          <a:p>
            <a:endParaRPr lang="zh-CN" altLang="en-US"/>
          </a:p>
        </p:txBody>
      </p:sp>
      <p:sp>
        <p:nvSpPr>
          <p:cNvPr id="10" name="TextBox 10"/>
          <p:cNvSpPr txBox="1"/>
          <p:nvPr/>
        </p:nvSpPr>
        <p:spPr>
          <a:xfrm>
            <a:off x="769358" y="815159"/>
            <a:ext cx="16987983" cy="809371"/>
          </a:xfrm>
          <a:prstGeom prst="rect">
            <a:avLst/>
          </a:prstGeom>
        </p:spPr>
        <p:txBody>
          <a:bodyPr lIns="0" tIns="0" rIns="0" bIns="0" rtlCol="0" anchor="t">
            <a:spAutoFit/>
          </a:bodyPr>
          <a:lstStyle/>
          <a:p>
            <a:pPr>
              <a:lnSpc>
                <a:spcPts val="6272"/>
              </a:lnSpc>
            </a:pPr>
            <a:r>
              <a:rPr lang="en-US" sz="5600">
                <a:solidFill>
                  <a:srgbClr val="000000"/>
                </a:solidFill>
                <a:latin typeface="Lilita One"/>
              </a:rPr>
              <a:t>MACHINE LEARNING-BASELINE TRADING ALGORITHM</a:t>
            </a:r>
          </a:p>
        </p:txBody>
      </p:sp>
      <p:sp>
        <p:nvSpPr>
          <p:cNvPr id="11" name="TextBox 11"/>
          <p:cNvSpPr txBox="1"/>
          <p:nvPr/>
        </p:nvSpPr>
        <p:spPr>
          <a:xfrm>
            <a:off x="3867089" y="2276011"/>
            <a:ext cx="2678687" cy="789305"/>
          </a:xfrm>
          <a:prstGeom prst="rect">
            <a:avLst/>
          </a:prstGeom>
        </p:spPr>
        <p:txBody>
          <a:bodyPr lIns="0" tIns="0" rIns="0" bIns="0" rtlCol="0" anchor="t">
            <a:spAutoFit/>
          </a:bodyPr>
          <a:lstStyle/>
          <a:p>
            <a:pPr>
              <a:lnSpc>
                <a:spcPts val="3220"/>
              </a:lnSpc>
            </a:pPr>
            <a:r>
              <a:rPr lang="en-US" sz="2300">
                <a:solidFill>
                  <a:srgbClr val="000000"/>
                </a:solidFill>
                <a:latin typeface="PT Sans Bold"/>
              </a:rPr>
              <a:t>SHORT WINDOW 4</a:t>
            </a:r>
          </a:p>
          <a:p>
            <a:pPr>
              <a:lnSpc>
                <a:spcPts val="3220"/>
              </a:lnSpc>
            </a:pPr>
            <a:r>
              <a:rPr lang="en-US" sz="2300">
                <a:solidFill>
                  <a:srgbClr val="000000"/>
                </a:solidFill>
                <a:latin typeface="PT Sans Bold"/>
              </a:rPr>
              <a:t>LONG WINDOW 100</a:t>
            </a:r>
          </a:p>
        </p:txBody>
      </p:sp>
      <p:sp>
        <p:nvSpPr>
          <p:cNvPr id="12" name="TextBox 12"/>
          <p:cNvSpPr txBox="1"/>
          <p:nvPr/>
        </p:nvSpPr>
        <p:spPr>
          <a:xfrm>
            <a:off x="12817360" y="2276011"/>
            <a:ext cx="2850445" cy="789305"/>
          </a:xfrm>
          <a:prstGeom prst="rect">
            <a:avLst/>
          </a:prstGeom>
        </p:spPr>
        <p:txBody>
          <a:bodyPr lIns="0" tIns="0" rIns="0" bIns="0" rtlCol="0" anchor="t">
            <a:spAutoFit/>
          </a:bodyPr>
          <a:lstStyle/>
          <a:p>
            <a:pPr>
              <a:lnSpc>
                <a:spcPts val="3220"/>
              </a:lnSpc>
            </a:pPr>
            <a:r>
              <a:rPr lang="en-US" sz="2300">
                <a:solidFill>
                  <a:srgbClr val="000000"/>
                </a:solidFill>
                <a:latin typeface="PT Sans Bold"/>
              </a:rPr>
              <a:t>SHORT WINDOW 8</a:t>
            </a:r>
          </a:p>
          <a:p>
            <a:pPr>
              <a:lnSpc>
                <a:spcPts val="3220"/>
              </a:lnSpc>
            </a:pPr>
            <a:r>
              <a:rPr lang="en-US" sz="2300">
                <a:solidFill>
                  <a:srgbClr val="000000"/>
                </a:solidFill>
                <a:latin typeface="PT Sans Bold"/>
              </a:rPr>
              <a:t>Long wINDOW 50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13748"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8569006"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4561894"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a:off x="567651" y="7495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6" name="Freeform 6"/>
          <p:cNvSpPr/>
          <p:nvPr/>
        </p:nvSpPr>
        <p:spPr>
          <a:xfrm>
            <a:off x="2819614" y="3067953"/>
            <a:ext cx="5250590" cy="1869460"/>
          </a:xfrm>
          <a:custGeom>
            <a:avLst/>
            <a:gdLst/>
            <a:ahLst/>
            <a:cxnLst/>
            <a:rect l="l" t="t" r="r" b="b"/>
            <a:pathLst>
              <a:path w="5250590" h="1869460">
                <a:moveTo>
                  <a:pt x="0" y="0"/>
                </a:moveTo>
                <a:lnTo>
                  <a:pt x="5250589" y="0"/>
                </a:lnTo>
                <a:lnTo>
                  <a:pt x="5250589" y="1869461"/>
                </a:lnTo>
                <a:lnTo>
                  <a:pt x="0" y="1869461"/>
                </a:lnTo>
                <a:lnTo>
                  <a:pt x="0" y="0"/>
                </a:lnTo>
                <a:close/>
              </a:path>
            </a:pathLst>
          </a:custGeom>
          <a:blipFill>
            <a:blip r:embed="rId5"/>
            <a:stretch>
              <a:fillRect/>
            </a:stretch>
          </a:blipFill>
        </p:spPr>
        <p:txBody>
          <a:bodyPr/>
          <a:lstStyle/>
          <a:p>
            <a:endParaRPr lang="zh-CN" altLang="en-US"/>
          </a:p>
        </p:txBody>
      </p:sp>
      <p:sp>
        <p:nvSpPr>
          <p:cNvPr id="7" name="Freeform 7"/>
          <p:cNvSpPr/>
          <p:nvPr/>
        </p:nvSpPr>
        <p:spPr>
          <a:xfrm>
            <a:off x="418098" y="5143500"/>
            <a:ext cx="9754516" cy="3328134"/>
          </a:xfrm>
          <a:custGeom>
            <a:avLst/>
            <a:gdLst/>
            <a:ahLst/>
            <a:cxnLst/>
            <a:rect l="l" t="t" r="r" b="b"/>
            <a:pathLst>
              <a:path w="9754516" h="3328134">
                <a:moveTo>
                  <a:pt x="0" y="0"/>
                </a:moveTo>
                <a:lnTo>
                  <a:pt x="9754515" y="0"/>
                </a:lnTo>
                <a:lnTo>
                  <a:pt x="9754515" y="3328134"/>
                </a:lnTo>
                <a:lnTo>
                  <a:pt x="0" y="3328134"/>
                </a:lnTo>
                <a:lnTo>
                  <a:pt x="0" y="0"/>
                </a:lnTo>
                <a:close/>
              </a:path>
            </a:pathLst>
          </a:custGeom>
          <a:blipFill>
            <a:blip r:embed="rId6"/>
            <a:stretch>
              <a:fillRect/>
            </a:stretch>
          </a:blipFill>
        </p:spPr>
        <p:txBody>
          <a:bodyPr/>
          <a:lstStyle/>
          <a:p>
            <a:endParaRPr lang="zh-CN" altLang="en-US"/>
          </a:p>
        </p:txBody>
      </p:sp>
      <p:sp>
        <p:nvSpPr>
          <p:cNvPr id="8" name="Freeform 8"/>
          <p:cNvSpPr/>
          <p:nvPr/>
        </p:nvSpPr>
        <p:spPr>
          <a:xfrm>
            <a:off x="11290601" y="4937414"/>
            <a:ext cx="5968699" cy="2152889"/>
          </a:xfrm>
          <a:custGeom>
            <a:avLst/>
            <a:gdLst/>
            <a:ahLst/>
            <a:cxnLst/>
            <a:rect l="l" t="t" r="r" b="b"/>
            <a:pathLst>
              <a:path w="5968699" h="2152889">
                <a:moveTo>
                  <a:pt x="0" y="0"/>
                </a:moveTo>
                <a:lnTo>
                  <a:pt x="5968699" y="0"/>
                </a:lnTo>
                <a:lnTo>
                  <a:pt x="5968699" y="2152889"/>
                </a:lnTo>
                <a:lnTo>
                  <a:pt x="0" y="2152889"/>
                </a:lnTo>
                <a:lnTo>
                  <a:pt x="0" y="0"/>
                </a:lnTo>
                <a:close/>
              </a:path>
            </a:pathLst>
          </a:custGeom>
          <a:blipFill>
            <a:blip r:embed="rId7"/>
            <a:stretch>
              <a:fillRect/>
            </a:stretch>
          </a:blipFill>
        </p:spPr>
        <p:txBody>
          <a:bodyPr/>
          <a:lstStyle/>
          <a:p>
            <a:endParaRPr lang="zh-CN" altLang="en-US"/>
          </a:p>
        </p:txBody>
      </p:sp>
      <p:sp>
        <p:nvSpPr>
          <p:cNvPr id="9" name="Freeform 9"/>
          <p:cNvSpPr/>
          <p:nvPr/>
        </p:nvSpPr>
        <p:spPr>
          <a:xfrm>
            <a:off x="11090358" y="7640405"/>
            <a:ext cx="6655135" cy="2230891"/>
          </a:xfrm>
          <a:custGeom>
            <a:avLst/>
            <a:gdLst/>
            <a:ahLst/>
            <a:cxnLst/>
            <a:rect l="l" t="t" r="r" b="b"/>
            <a:pathLst>
              <a:path w="6655135" h="2230891">
                <a:moveTo>
                  <a:pt x="0" y="0"/>
                </a:moveTo>
                <a:lnTo>
                  <a:pt x="6655135" y="0"/>
                </a:lnTo>
                <a:lnTo>
                  <a:pt x="6655135" y="2230891"/>
                </a:lnTo>
                <a:lnTo>
                  <a:pt x="0" y="2230891"/>
                </a:lnTo>
                <a:lnTo>
                  <a:pt x="0" y="0"/>
                </a:lnTo>
                <a:close/>
              </a:path>
            </a:pathLst>
          </a:custGeom>
          <a:blipFill>
            <a:blip r:embed="rId8"/>
            <a:stretch>
              <a:fillRect/>
            </a:stretch>
          </a:blipFill>
        </p:spPr>
        <p:txBody>
          <a:bodyPr/>
          <a:lstStyle/>
          <a:p>
            <a:endParaRPr lang="zh-CN" altLang="en-US"/>
          </a:p>
        </p:txBody>
      </p:sp>
      <p:sp>
        <p:nvSpPr>
          <p:cNvPr id="10" name="TextBox 10"/>
          <p:cNvSpPr txBox="1"/>
          <p:nvPr/>
        </p:nvSpPr>
        <p:spPr>
          <a:xfrm>
            <a:off x="769358" y="815159"/>
            <a:ext cx="16489942" cy="809371"/>
          </a:xfrm>
          <a:prstGeom prst="rect">
            <a:avLst/>
          </a:prstGeom>
        </p:spPr>
        <p:txBody>
          <a:bodyPr lIns="0" tIns="0" rIns="0" bIns="0" rtlCol="0" anchor="t">
            <a:spAutoFit/>
          </a:bodyPr>
          <a:lstStyle/>
          <a:p>
            <a:pPr>
              <a:lnSpc>
                <a:spcPts val="6272"/>
              </a:lnSpc>
            </a:pPr>
            <a:r>
              <a:rPr lang="en-US" sz="5600">
                <a:solidFill>
                  <a:srgbClr val="000000"/>
                </a:solidFill>
                <a:latin typeface="Lilita One"/>
              </a:rPr>
              <a:t>LOGISTIC REGRESSIONA</a:t>
            </a:r>
          </a:p>
        </p:txBody>
      </p:sp>
      <p:sp>
        <p:nvSpPr>
          <p:cNvPr id="11" name="TextBox 11"/>
          <p:cNvSpPr txBox="1"/>
          <p:nvPr/>
        </p:nvSpPr>
        <p:spPr>
          <a:xfrm>
            <a:off x="5295355" y="1828600"/>
            <a:ext cx="6547302" cy="389255"/>
          </a:xfrm>
          <a:prstGeom prst="rect">
            <a:avLst/>
          </a:prstGeom>
        </p:spPr>
        <p:txBody>
          <a:bodyPr lIns="0" tIns="0" rIns="0" bIns="0" rtlCol="0" anchor="t">
            <a:spAutoFit/>
          </a:bodyPr>
          <a:lstStyle/>
          <a:p>
            <a:pPr>
              <a:lnSpc>
                <a:spcPts val="3220"/>
              </a:lnSpc>
            </a:pPr>
            <a:r>
              <a:rPr lang="en-US" sz="2300">
                <a:solidFill>
                  <a:srgbClr val="000000"/>
                </a:solidFill>
                <a:latin typeface="PT Sans Bold"/>
              </a:rPr>
              <a:t>1000 DAYS SHORT WINDOW 4 LONG WINDOW 100</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94147" y="3078378"/>
            <a:ext cx="894527" cy="885582"/>
          </a:xfrm>
          <a:custGeom>
            <a:avLst/>
            <a:gdLst/>
            <a:ahLst/>
            <a:cxnLst/>
            <a:rect l="l" t="t" r="r" b="b"/>
            <a:pathLst>
              <a:path w="894527" h="885582">
                <a:moveTo>
                  <a:pt x="0" y="0"/>
                </a:moveTo>
                <a:lnTo>
                  <a:pt x="894528" y="0"/>
                </a:lnTo>
                <a:lnTo>
                  <a:pt x="894528" y="885583"/>
                </a:lnTo>
                <a:lnTo>
                  <a:pt x="0" y="8855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a:off x="1794147" y="4412894"/>
            <a:ext cx="894527" cy="885582"/>
          </a:xfrm>
          <a:custGeom>
            <a:avLst/>
            <a:gdLst/>
            <a:ahLst/>
            <a:cxnLst/>
            <a:rect l="l" t="t" r="r" b="b"/>
            <a:pathLst>
              <a:path w="894527" h="885582">
                <a:moveTo>
                  <a:pt x="0" y="0"/>
                </a:moveTo>
                <a:lnTo>
                  <a:pt x="894528" y="0"/>
                </a:lnTo>
                <a:lnTo>
                  <a:pt x="894528" y="885582"/>
                </a:lnTo>
                <a:lnTo>
                  <a:pt x="0" y="8855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4" name="Freeform 4"/>
          <p:cNvSpPr/>
          <p:nvPr/>
        </p:nvSpPr>
        <p:spPr>
          <a:xfrm rot="5400000">
            <a:off x="9466068" y="3903012"/>
            <a:ext cx="15904454" cy="3470063"/>
          </a:xfrm>
          <a:custGeom>
            <a:avLst/>
            <a:gdLst/>
            <a:ahLst/>
            <a:cxnLst/>
            <a:rect l="l" t="t" r="r" b="b"/>
            <a:pathLst>
              <a:path w="15904454" h="3470063">
                <a:moveTo>
                  <a:pt x="0" y="0"/>
                </a:moveTo>
                <a:lnTo>
                  <a:pt x="15904454" y="0"/>
                </a:lnTo>
                <a:lnTo>
                  <a:pt x="15904454" y="3470062"/>
                </a:lnTo>
                <a:lnTo>
                  <a:pt x="0" y="34700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5" name="Freeform 5"/>
          <p:cNvSpPr/>
          <p:nvPr/>
        </p:nvSpPr>
        <p:spPr>
          <a:xfrm>
            <a:off x="1577866" y="1028700"/>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6" name="TextBox 6"/>
          <p:cNvSpPr txBox="1"/>
          <p:nvPr/>
        </p:nvSpPr>
        <p:spPr>
          <a:xfrm>
            <a:off x="2905309" y="3181388"/>
            <a:ext cx="8192178" cy="503534"/>
          </a:xfrm>
          <a:prstGeom prst="rect">
            <a:avLst/>
          </a:prstGeom>
        </p:spPr>
        <p:txBody>
          <a:bodyPr lIns="0" tIns="0" rIns="0" bIns="0" rtlCol="0" anchor="t">
            <a:spAutoFit/>
          </a:bodyPr>
          <a:lstStyle/>
          <a:p>
            <a:pPr>
              <a:lnSpc>
                <a:spcPts val="4047"/>
              </a:lnSpc>
            </a:pPr>
            <a:r>
              <a:rPr lang="en-US" sz="2891">
                <a:solidFill>
                  <a:srgbClr val="000000"/>
                </a:solidFill>
                <a:latin typeface="Lilita One Bold"/>
              </a:rPr>
              <a:t>Import ‘MLPClassifier’ from SKLearn</a:t>
            </a:r>
          </a:p>
        </p:txBody>
      </p:sp>
      <p:sp>
        <p:nvSpPr>
          <p:cNvPr id="7" name="TextBox 7"/>
          <p:cNvSpPr txBox="1"/>
          <p:nvPr/>
        </p:nvSpPr>
        <p:spPr>
          <a:xfrm>
            <a:off x="2858444" y="4513597"/>
            <a:ext cx="9912619" cy="2517361"/>
          </a:xfrm>
          <a:prstGeom prst="rect">
            <a:avLst/>
          </a:prstGeom>
        </p:spPr>
        <p:txBody>
          <a:bodyPr lIns="0" tIns="0" rIns="0" bIns="0" rtlCol="0" anchor="t">
            <a:spAutoFit/>
          </a:bodyPr>
          <a:lstStyle/>
          <a:p>
            <a:pPr>
              <a:lnSpc>
                <a:spcPts val="4047"/>
              </a:lnSpc>
            </a:pPr>
            <a:r>
              <a:rPr lang="en-US" sz="2891">
                <a:solidFill>
                  <a:srgbClr val="000000"/>
                </a:solidFill>
                <a:latin typeface="Lilita One Bold"/>
              </a:rPr>
              <a:t>Initialise the MLPClassifier with the following parameters:</a:t>
            </a:r>
          </a:p>
          <a:p>
            <a:pPr marL="624235" lvl="1" indent="-312118">
              <a:lnSpc>
                <a:spcPts val="4047"/>
              </a:lnSpc>
              <a:buFont typeface="Arial"/>
              <a:buChar char="•"/>
            </a:pPr>
            <a:r>
              <a:rPr lang="en-US" sz="2891">
                <a:solidFill>
                  <a:srgbClr val="000000"/>
                </a:solidFill>
                <a:latin typeface="Lilita One Bold"/>
              </a:rPr>
              <a:t>solver</a:t>
            </a:r>
          </a:p>
          <a:p>
            <a:pPr marL="624235" lvl="1" indent="-312118">
              <a:lnSpc>
                <a:spcPts val="4047"/>
              </a:lnSpc>
              <a:buFont typeface="Arial"/>
              <a:buChar char="•"/>
            </a:pPr>
            <a:r>
              <a:rPr lang="en-US" sz="2891">
                <a:solidFill>
                  <a:srgbClr val="000000"/>
                </a:solidFill>
                <a:latin typeface="Lilita One Bold"/>
              </a:rPr>
              <a:t> regularisation</a:t>
            </a:r>
          </a:p>
          <a:p>
            <a:pPr marL="624235" lvl="1" indent="-312118">
              <a:lnSpc>
                <a:spcPts val="4047"/>
              </a:lnSpc>
              <a:buFont typeface="Arial"/>
              <a:buChar char="•"/>
            </a:pPr>
            <a:r>
              <a:rPr lang="en-US" sz="2891">
                <a:solidFill>
                  <a:srgbClr val="000000"/>
                </a:solidFill>
                <a:latin typeface="Lilita One Bold"/>
              </a:rPr>
              <a:t>hidden layer sizes </a:t>
            </a:r>
          </a:p>
          <a:p>
            <a:pPr marL="624235" lvl="1" indent="-312118">
              <a:lnSpc>
                <a:spcPts val="4047"/>
              </a:lnSpc>
              <a:buFont typeface="Arial"/>
              <a:buChar char="•"/>
            </a:pPr>
            <a:r>
              <a:rPr lang="en-US" sz="2891">
                <a:solidFill>
                  <a:srgbClr val="000000"/>
                </a:solidFill>
                <a:latin typeface="Lilita One Bold"/>
              </a:rPr>
              <a:t>fixed random state</a:t>
            </a:r>
          </a:p>
        </p:txBody>
      </p:sp>
      <p:sp>
        <p:nvSpPr>
          <p:cNvPr id="8" name="TextBox 8"/>
          <p:cNvSpPr txBox="1"/>
          <p:nvPr/>
        </p:nvSpPr>
        <p:spPr>
          <a:xfrm>
            <a:off x="1908403" y="1479412"/>
            <a:ext cx="7775224"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MLP- METHODOLOGY</a:t>
            </a:r>
          </a:p>
        </p:txBody>
      </p:sp>
      <p:sp>
        <p:nvSpPr>
          <p:cNvPr id="9" name="TextBox 9"/>
          <p:cNvSpPr txBox="1"/>
          <p:nvPr/>
        </p:nvSpPr>
        <p:spPr>
          <a:xfrm>
            <a:off x="2688675" y="7384778"/>
            <a:ext cx="13292892" cy="834390"/>
          </a:xfrm>
          <a:prstGeom prst="rect">
            <a:avLst/>
          </a:prstGeom>
        </p:spPr>
        <p:txBody>
          <a:bodyPr lIns="0" tIns="0" rIns="0" bIns="0" rtlCol="0" anchor="t">
            <a:spAutoFit/>
          </a:bodyPr>
          <a:lstStyle/>
          <a:p>
            <a:pPr algn="ctr">
              <a:lnSpc>
                <a:spcPts val="3359"/>
              </a:lnSpc>
              <a:spcBef>
                <a:spcPct val="0"/>
              </a:spcBef>
            </a:pPr>
            <a:r>
              <a:rPr lang="en-US" sz="2400">
                <a:solidFill>
                  <a:srgbClr val="000000"/>
                </a:solidFill>
                <a:latin typeface="Arimo Bold"/>
              </a:rPr>
              <a:t>MLPClassifier with SGD solver, regularization alpha, two hidden layers of 12 and 8 neurons, and a fixed random state for reproducibility.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13748"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8569006"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4561894"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a:off x="567651" y="7495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6" name="Freeform 6"/>
          <p:cNvSpPr/>
          <p:nvPr/>
        </p:nvSpPr>
        <p:spPr>
          <a:xfrm>
            <a:off x="10246104" y="2318249"/>
            <a:ext cx="6642468" cy="7380520"/>
          </a:xfrm>
          <a:custGeom>
            <a:avLst/>
            <a:gdLst/>
            <a:ahLst/>
            <a:cxnLst/>
            <a:rect l="l" t="t" r="r" b="b"/>
            <a:pathLst>
              <a:path w="6642468" h="7380520">
                <a:moveTo>
                  <a:pt x="0" y="0"/>
                </a:moveTo>
                <a:lnTo>
                  <a:pt x="6642468" y="0"/>
                </a:lnTo>
                <a:lnTo>
                  <a:pt x="6642468" y="7380520"/>
                </a:lnTo>
                <a:lnTo>
                  <a:pt x="0" y="7380520"/>
                </a:lnTo>
                <a:lnTo>
                  <a:pt x="0" y="0"/>
                </a:lnTo>
                <a:close/>
              </a:path>
            </a:pathLst>
          </a:custGeom>
          <a:blipFill>
            <a:blip r:embed="rId5"/>
            <a:stretch>
              <a:fillRect/>
            </a:stretch>
          </a:blipFill>
        </p:spPr>
        <p:txBody>
          <a:bodyPr/>
          <a:lstStyle/>
          <a:p>
            <a:endParaRPr lang="zh-CN" altLang="en-US"/>
          </a:p>
        </p:txBody>
      </p:sp>
      <p:sp>
        <p:nvSpPr>
          <p:cNvPr id="7" name="TextBox 7"/>
          <p:cNvSpPr txBox="1"/>
          <p:nvPr/>
        </p:nvSpPr>
        <p:spPr>
          <a:xfrm>
            <a:off x="769358" y="815159"/>
            <a:ext cx="16489942" cy="809371"/>
          </a:xfrm>
          <a:prstGeom prst="rect">
            <a:avLst/>
          </a:prstGeom>
        </p:spPr>
        <p:txBody>
          <a:bodyPr lIns="0" tIns="0" rIns="0" bIns="0" rtlCol="0" anchor="t">
            <a:spAutoFit/>
          </a:bodyPr>
          <a:lstStyle/>
          <a:p>
            <a:pPr>
              <a:lnSpc>
                <a:spcPts val="6272"/>
              </a:lnSpc>
            </a:pPr>
            <a:r>
              <a:rPr lang="en-US" sz="5600">
                <a:solidFill>
                  <a:srgbClr val="000000"/>
                </a:solidFill>
                <a:latin typeface="Lilita One"/>
              </a:rPr>
              <a:t>MODEL FITTING AND PREDICTIONS</a:t>
            </a:r>
          </a:p>
        </p:txBody>
      </p:sp>
      <p:sp>
        <p:nvSpPr>
          <p:cNvPr id="8" name="TextBox 8"/>
          <p:cNvSpPr txBox="1"/>
          <p:nvPr/>
        </p:nvSpPr>
        <p:spPr>
          <a:xfrm>
            <a:off x="769358" y="2540039"/>
            <a:ext cx="6901043" cy="5314816"/>
          </a:xfrm>
          <a:prstGeom prst="rect">
            <a:avLst/>
          </a:prstGeom>
        </p:spPr>
        <p:txBody>
          <a:bodyPr lIns="0" tIns="0" rIns="0" bIns="0" rtlCol="0" anchor="t">
            <a:spAutoFit/>
          </a:bodyPr>
          <a:lstStyle/>
          <a:p>
            <a:pPr marL="648837" lvl="1" indent="-324418">
              <a:lnSpc>
                <a:spcPts val="4207"/>
              </a:lnSpc>
              <a:buFont typeface="Arial"/>
              <a:buChar char="•"/>
            </a:pPr>
            <a:r>
              <a:rPr lang="en-US" sz="3005" dirty="0">
                <a:solidFill>
                  <a:srgbClr val="000000"/>
                </a:solidFill>
                <a:latin typeface="Canva Sans"/>
              </a:rPr>
              <a:t>Train the </a:t>
            </a:r>
            <a:r>
              <a:rPr lang="en-US" sz="3005" dirty="0" err="1">
                <a:solidFill>
                  <a:srgbClr val="000000"/>
                </a:solidFill>
                <a:latin typeface="Canva Sans"/>
              </a:rPr>
              <a:t>MLPClassifier</a:t>
            </a:r>
            <a:r>
              <a:rPr lang="en-US" sz="3005" dirty="0">
                <a:solidFill>
                  <a:srgbClr val="000000"/>
                </a:solidFill>
                <a:latin typeface="Canva Sans"/>
              </a:rPr>
              <a:t> model </a:t>
            </a:r>
            <a:r>
              <a:rPr lang="en-US" sz="3005" dirty="0">
                <a:solidFill>
                  <a:srgbClr val="000000"/>
                </a:solidFill>
                <a:latin typeface="Canva Sans Bold"/>
              </a:rPr>
              <a:t>(</a:t>
            </a:r>
            <a:r>
              <a:rPr lang="en-US" sz="3005" dirty="0" err="1">
                <a:solidFill>
                  <a:srgbClr val="000000"/>
                </a:solidFill>
                <a:latin typeface="Canva Sans Bold"/>
              </a:rPr>
              <a:t>clf</a:t>
            </a:r>
            <a:r>
              <a:rPr lang="en-US" sz="3005" dirty="0">
                <a:solidFill>
                  <a:srgbClr val="000000"/>
                </a:solidFill>
                <a:latin typeface="Canva Sans Bold"/>
              </a:rPr>
              <a:t>)</a:t>
            </a:r>
            <a:r>
              <a:rPr lang="en-US" sz="3005" dirty="0">
                <a:solidFill>
                  <a:srgbClr val="000000"/>
                </a:solidFill>
                <a:latin typeface="Canva Sans"/>
              </a:rPr>
              <a:t> using the scaled training data </a:t>
            </a:r>
            <a:r>
              <a:rPr lang="en-US" sz="3005" dirty="0">
                <a:solidFill>
                  <a:srgbClr val="000000"/>
                </a:solidFill>
                <a:latin typeface="Canva Sans Bold"/>
              </a:rPr>
              <a:t>(</a:t>
            </a:r>
            <a:r>
              <a:rPr lang="en-US" sz="3005" dirty="0" err="1">
                <a:solidFill>
                  <a:srgbClr val="000000"/>
                </a:solidFill>
                <a:latin typeface="Canva Sans Bold"/>
              </a:rPr>
              <a:t>X_train_scaled</a:t>
            </a:r>
            <a:r>
              <a:rPr lang="en-US" sz="3005" dirty="0">
                <a:solidFill>
                  <a:srgbClr val="000000"/>
                </a:solidFill>
                <a:latin typeface="Canva Sans Bold"/>
              </a:rPr>
              <a:t>)</a:t>
            </a:r>
            <a:r>
              <a:rPr lang="en-US" sz="3005" dirty="0">
                <a:solidFill>
                  <a:srgbClr val="000000"/>
                </a:solidFill>
                <a:latin typeface="Canva Sans"/>
              </a:rPr>
              <a:t> and corresponding labels</a:t>
            </a:r>
            <a:r>
              <a:rPr lang="en-US" sz="3005" dirty="0">
                <a:solidFill>
                  <a:srgbClr val="000000"/>
                </a:solidFill>
                <a:latin typeface="Canva Sans Bold"/>
              </a:rPr>
              <a:t> (</a:t>
            </a:r>
            <a:r>
              <a:rPr lang="en-US" sz="3005" dirty="0" err="1">
                <a:solidFill>
                  <a:srgbClr val="000000"/>
                </a:solidFill>
                <a:latin typeface="Canva Sans Bold"/>
              </a:rPr>
              <a:t>y_train</a:t>
            </a:r>
            <a:r>
              <a:rPr lang="en-US" sz="3005" dirty="0">
                <a:solidFill>
                  <a:srgbClr val="000000"/>
                </a:solidFill>
                <a:latin typeface="Canva Sans Bold"/>
              </a:rPr>
              <a:t>)</a:t>
            </a:r>
          </a:p>
          <a:p>
            <a:pPr>
              <a:lnSpc>
                <a:spcPts val="4207"/>
              </a:lnSpc>
            </a:pPr>
            <a:endParaRPr lang="en-US" sz="3005" dirty="0">
              <a:solidFill>
                <a:srgbClr val="000000"/>
              </a:solidFill>
              <a:latin typeface="Canva Sans Bold"/>
            </a:endParaRPr>
          </a:p>
          <a:p>
            <a:pPr marL="648837" lvl="1" indent="-324418">
              <a:lnSpc>
                <a:spcPts val="4207"/>
              </a:lnSpc>
              <a:buFont typeface="Arial"/>
              <a:buChar char="•"/>
            </a:pPr>
            <a:r>
              <a:rPr lang="en-US" sz="3005" dirty="0">
                <a:solidFill>
                  <a:srgbClr val="000000"/>
                </a:solidFill>
                <a:latin typeface="Canva Sans"/>
              </a:rPr>
              <a:t>Use the trained </a:t>
            </a:r>
            <a:r>
              <a:rPr lang="en-US" sz="3005" dirty="0" err="1">
                <a:solidFill>
                  <a:srgbClr val="000000"/>
                </a:solidFill>
                <a:latin typeface="Canva Sans"/>
              </a:rPr>
              <a:t>MLPClassifier</a:t>
            </a:r>
            <a:r>
              <a:rPr lang="en-US" sz="3005" dirty="0">
                <a:solidFill>
                  <a:srgbClr val="000000"/>
                </a:solidFill>
                <a:latin typeface="Canva Sans"/>
              </a:rPr>
              <a:t> model </a:t>
            </a:r>
            <a:r>
              <a:rPr lang="en-US" sz="3005" dirty="0">
                <a:solidFill>
                  <a:srgbClr val="000000"/>
                </a:solidFill>
                <a:latin typeface="Canva Sans Bold"/>
              </a:rPr>
              <a:t>(</a:t>
            </a:r>
            <a:r>
              <a:rPr lang="en-US" sz="3005" dirty="0" err="1">
                <a:solidFill>
                  <a:srgbClr val="000000"/>
                </a:solidFill>
                <a:latin typeface="Canva Sans Bold"/>
              </a:rPr>
              <a:t>MLP_model</a:t>
            </a:r>
            <a:r>
              <a:rPr lang="en-US" sz="3005" dirty="0">
                <a:solidFill>
                  <a:srgbClr val="000000"/>
                </a:solidFill>
                <a:latin typeface="Canva Sans Bold"/>
              </a:rPr>
              <a:t>)</a:t>
            </a:r>
            <a:r>
              <a:rPr lang="en-US" sz="3005" dirty="0">
                <a:solidFill>
                  <a:srgbClr val="000000"/>
                </a:solidFill>
                <a:latin typeface="Canva Sans"/>
              </a:rPr>
              <a:t> to predict outcomes for the scaled testing dataset </a:t>
            </a:r>
            <a:r>
              <a:rPr lang="en-US" sz="3005" dirty="0">
                <a:solidFill>
                  <a:srgbClr val="000000"/>
                </a:solidFill>
                <a:latin typeface="Canva Sans Bold"/>
              </a:rPr>
              <a:t>(</a:t>
            </a:r>
            <a:r>
              <a:rPr lang="en-US" sz="3005" dirty="0" err="1">
                <a:solidFill>
                  <a:srgbClr val="000000"/>
                </a:solidFill>
                <a:latin typeface="Canva Sans Bold"/>
              </a:rPr>
              <a:t>X_test_scaled</a:t>
            </a:r>
            <a:r>
              <a:rPr lang="en-US" sz="3005" dirty="0">
                <a:solidFill>
                  <a:srgbClr val="000000"/>
                </a:solidFill>
                <a:latin typeface="Canva Sans Bold"/>
              </a:rPr>
              <a:t>) </a:t>
            </a:r>
          </a:p>
          <a:p>
            <a:pPr>
              <a:lnSpc>
                <a:spcPts val="4207"/>
              </a:lnSpc>
            </a:pPr>
            <a:endParaRPr lang="en-US" sz="3005" dirty="0">
              <a:solidFill>
                <a:srgbClr val="000000"/>
              </a:solidFill>
              <a:latin typeface="Canva Sans Bold"/>
            </a:endParaRPr>
          </a:p>
        </p:txBody>
      </p:sp>
      <p:sp>
        <p:nvSpPr>
          <p:cNvPr id="9" name="Freeform 9"/>
          <p:cNvSpPr/>
          <p:nvPr/>
        </p:nvSpPr>
        <p:spPr>
          <a:xfrm>
            <a:off x="-5669425" y="8992612"/>
            <a:ext cx="11338850" cy="3458349"/>
          </a:xfrm>
          <a:custGeom>
            <a:avLst/>
            <a:gdLst/>
            <a:ahLst/>
            <a:cxnLst/>
            <a:rect l="l" t="t" r="r" b="b"/>
            <a:pathLst>
              <a:path w="11338850" h="3458349">
                <a:moveTo>
                  <a:pt x="0" y="0"/>
                </a:moveTo>
                <a:lnTo>
                  <a:pt x="11338850" y="0"/>
                </a:lnTo>
                <a:lnTo>
                  <a:pt x="11338850" y="3458349"/>
                </a:lnTo>
                <a:lnTo>
                  <a:pt x="0" y="34583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80959" y="1103415"/>
            <a:ext cx="4166405" cy="939524"/>
          </a:xfrm>
          <a:custGeom>
            <a:avLst/>
            <a:gdLst/>
            <a:ahLst/>
            <a:cxnLst/>
            <a:rect l="l" t="t" r="r" b="b"/>
            <a:pathLst>
              <a:path w="4166405" h="939524">
                <a:moveTo>
                  <a:pt x="0" y="0"/>
                </a:moveTo>
                <a:lnTo>
                  <a:pt x="4166404" y="0"/>
                </a:lnTo>
                <a:lnTo>
                  <a:pt x="4166404" y="939524"/>
                </a:lnTo>
                <a:lnTo>
                  <a:pt x="0" y="93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a:off x="2240077" y="4772000"/>
            <a:ext cx="10492551" cy="3376653"/>
          </a:xfrm>
          <a:custGeom>
            <a:avLst/>
            <a:gdLst/>
            <a:ahLst/>
            <a:cxnLst/>
            <a:rect l="l" t="t" r="r" b="b"/>
            <a:pathLst>
              <a:path w="10492551" h="3376653">
                <a:moveTo>
                  <a:pt x="0" y="0"/>
                </a:moveTo>
                <a:lnTo>
                  <a:pt x="10492552" y="0"/>
                </a:lnTo>
                <a:lnTo>
                  <a:pt x="10492552" y="3376652"/>
                </a:lnTo>
                <a:lnTo>
                  <a:pt x="0" y="3376652"/>
                </a:lnTo>
                <a:lnTo>
                  <a:pt x="0" y="0"/>
                </a:lnTo>
                <a:close/>
              </a:path>
            </a:pathLst>
          </a:custGeom>
          <a:blipFill>
            <a:blip r:embed="rId4"/>
            <a:stretch>
              <a:fillRect/>
            </a:stretch>
          </a:blipFill>
        </p:spPr>
        <p:txBody>
          <a:bodyPr/>
          <a:lstStyle/>
          <a:p>
            <a:endParaRPr lang="zh-CN" altLang="en-US"/>
          </a:p>
        </p:txBody>
      </p:sp>
      <p:sp>
        <p:nvSpPr>
          <p:cNvPr id="4" name="TextBox 4"/>
          <p:cNvSpPr txBox="1"/>
          <p:nvPr/>
        </p:nvSpPr>
        <p:spPr>
          <a:xfrm>
            <a:off x="2021602" y="1497354"/>
            <a:ext cx="8973166"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CLASSIFICATION REPORT</a:t>
            </a:r>
          </a:p>
        </p:txBody>
      </p:sp>
      <p:sp>
        <p:nvSpPr>
          <p:cNvPr id="5" name="TextBox 5"/>
          <p:cNvSpPr txBox="1"/>
          <p:nvPr/>
        </p:nvSpPr>
        <p:spPr>
          <a:xfrm>
            <a:off x="9139238" y="4864735"/>
            <a:ext cx="9525" cy="490855"/>
          </a:xfrm>
          <a:prstGeom prst="rect">
            <a:avLst/>
          </a:prstGeom>
        </p:spPr>
        <p:txBody>
          <a:bodyPr lIns="0" tIns="0" rIns="0" bIns="0" rtlCol="0" anchor="t">
            <a:spAutoFit/>
          </a:bodyPr>
          <a:lstStyle/>
          <a:p>
            <a:pPr algn="ctr">
              <a:lnSpc>
                <a:spcPts val="3919"/>
              </a:lnSpc>
              <a:spcBef>
                <a:spcPct val="0"/>
              </a:spcBef>
            </a:pPr>
            <a:endParaRPr/>
          </a:p>
        </p:txBody>
      </p:sp>
      <p:sp>
        <p:nvSpPr>
          <p:cNvPr id="6" name="TextBox 6"/>
          <p:cNvSpPr txBox="1"/>
          <p:nvPr/>
        </p:nvSpPr>
        <p:spPr>
          <a:xfrm>
            <a:off x="1028700" y="2640180"/>
            <a:ext cx="16635371" cy="842475"/>
          </a:xfrm>
          <a:prstGeom prst="rect">
            <a:avLst/>
          </a:prstGeom>
        </p:spPr>
        <p:txBody>
          <a:bodyPr lIns="0" tIns="0" rIns="0" bIns="0" rtlCol="0" anchor="t">
            <a:spAutoFit/>
          </a:bodyPr>
          <a:lstStyle/>
          <a:p>
            <a:pPr>
              <a:lnSpc>
                <a:spcPts val="3359"/>
              </a:lnSpc>
            </a:pPr>
            <a:r>
              <a:rPr lang="en-US" sz="2400" dirty="0">
                <a:solidFill>
                  <a:srgbClr val="000000"/>
                </a:solidFill>
                <a:latin typeface="Canva Sans"/>
              </a:rPr>
              <a:t>Generating a classification report </a:t>
            </a:r>
            <a:r>
              <a:rPr lang="en-US" sz="2400" dirty="0">
                <a:solidFill>
                  <a:srgbClr val="000000"/>
                </a:solidFill>
                <a:latin typeface="Canva Sans Bold"/>
              </a:rPr>
              <a:t>(</a:t>
            </a:r>
            <a:r>
              <a:rPr lang="en-US" sz="2400" dirty="0" err="1">
                <a:solidFill>
                  <a:srgbClr val="000000"/>
                </a:solidFill>
                <a:latin typeface="Canva Sans Bold"/>
              </a:rPr>
              <a:t>MLP_testing_report</a:t>
            </a:r>
            <a:r>
              <a:rPr lang="en-US" sz="2400" dirty="0">
                <a:solidFill>
                  <a:srgbClr val="000000"/>
                </a:solidFill>
                <a:latin typeface="Canva Sans Bold"/>
              </a:rPr>
              <a:t>) </a:t>
            </a:r>
            <a:r>
              <a:rPr lang="en-US" sz="2400" dirty="0">
                <a:solidFill>
                  <a:srgbClr val="000000"/>
                </a:solidFill>
                <a:latin typeface="Canva Sans"/>
              </a:rPr>
              <a:t>by comparing the predicted outcomes </a:t>
            </a:r>
            <a:r>
              <a:rPr lang="en-US" sz="2400" dirty="0">
                <a:solidFill>
                  <a:srgbClr val="000000"/>
                </a:solidFill>
                <a:latin typeface="Canva Sans Bold"/>
              </a:rPr>
              <a:t>(</a:t>
            </a:r>
            <a:r>
              <a:rPr lang="en-US" sz="2400" dirty="0" err="1">
                <a:solidFill>
                  <a:srgbClr val="000000"/>
                </a:solidFill>
                <a:latin typeface="Canva Sans Bold"/>
              </a:rPr>
              <a:t>MLP_pred</a:t>
            </a:r>
            <a:r>
              <a:rPr lang="en-US" sz="2400" dirty="0">
                <a:solidFill>
                  <a:srgbClr val="000000"/>
                </a:solidFill>
                <a:latin typeface="Canva Sans Bold"/>
              </a:rPr>
              <a:t>)</a:t>
            </a:r>
            <a:r>
              <a:rPr lang="en-US" sz="2400" dirty="0">
                <a:solidFill>
                  <a:srgbClr val="000000"/>
                </a:solidFill>
                <a:latin typeface="Canva Sans"/>
              </a:rPr>
              <a:t> against the actual labels </a:t>
            </a:r>
            <a:r>
              <a:rPr lang="en-US" sz="2400" dirty="0">
                <a:solidFill>
                  <a:srgbClr val="000000"/>
                </a:solidFill>
                <a:latin typeface="Canva Sans Bold"/>
              </a:rPr>
              <a:t>(</a:t>
            </a:r>
            <a:r>
              <a:rPr lang="en-US" sz="2400" dirty="0" err="1">
                <a:solidFill>
                  <a:srgbClr val="000000"/>
                </a:solidFill>
                <a:latin typeface="Canva Sans Bold"/>
              </a:rPr>
              <a:t>y_test</a:t>
            </a:r>
            <a:r>
              <a:rPr lang="en-US" sz="2400" dirty="0">
                <a:solidFill>
                  <a:srgbClr val="000000"/>
                </a:solidFill>
                <a:latin typeface="Canva Sans Bold"/>
              </a:rPr>
              <a:t>)</a:t>
            </a:r>
            <a:r>
              <a:rPr lang="en-US" sz="2400" dirty="0">
                <a:solidFill>
                  <a:srgbClr val="000000"/>
                </a:solidFill>
                <a:latin typeface="Canva Sans"/>
              </a:rPr>
              <a:t> for evaluation of the MLP model's performance on the test data.</a:t>
            </a:r>
          </a:p>
        </p:txBody>
      </p:sp>
      <p:sp>
        <p:nvSpPr>
          <p:cNvPr id="7" name="Freeform 7"/>
          <p:cNvSpPr/>
          <p:nvPr/>
        </p:nvSpPr>
        <p:spPr>
          <a:xfrm>
            <a:off x="12443684" y="7795569"/>
            <a:ext cx="8554669" cy="5412772"/>
          </a:xfrm>
          <a:custGeom>
            <a:avLst/>
            <a:gdLst/>
            <a:ahLst/>
            <a:cxnLst/>
            <a:rect l="l" t="t" r="r" b="b"/>
            <a:pathLst>
              <a:path w="8554669" h="5412772">
                <a:moveTo>
                  <a:pt x="0" y="0"/>
                </a:moveTo>
                <a:lnTo>
                  <a:pt x="8554668" y="0"/>
                </a:lnTo>
                <a:lnTo>
                  <a:pt x="8554668" y="5412772"/>
                </a:lnTo>
                <a:lnTo>
                  <a:pt x="0" y="54127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13748"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8569006"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4561894" y="6883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a:off x="567651" y="749544"/>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6" name="Freeform 6"/>
          <p:cNvSpPr/>
          <p:nvPr/>
        </p:nvSpPr>
        <p:spPr>
          <a:xfrm>
            <a:off x="1327391" y="3896161"/>
            <a:ext cx="14837957" cy="5112913"/>
          </a:xfrm>
          <a:custGeom>
            <a:avLst/>
            <a:gdLst/>
            <a:ahLst/>
            <a:cxnLst/>
            <a:rect l="l" t="t" r="r" b="b"/>
            <a:pathLst>
              <a:path w="14837957" h="5112913">
                <a:moveTo>
                  <a:pt x="0" y="0"/>
                </a:moveTo>
                <a:lnTo>
                  <a:pt x="14837957" y="0"/>
                </a:lnTo>
                <a:lnTo>
                  <a:pt x="14837957" y="5112913"/>
                </a:lnTo>
                <a:lnTo>
                  <a:pt x="0" y="5112913"/>
                </a:lnTo>
                <a:lnTo>
                  <a:pt x="0" y="0"/>
                </a:lnTo>
                <a:close/>
              </a:path>
            </a:pathLst>
          </a:custGeom>
          <a:blipFill>
            <a:blip r:embed="rId5"/>
            <a:stretch>
              <a:fillRect/>
            </a:stretch>
          </a:blipFill>
        </p:spPr>
        <p:txBody>
          <a:bodyPr/>
          <a:lstStyle/>
          <a:p>
            <a:endParaRPr lang="zh-CN" altLang="en-US"/>
          </a:p>
        </p:txBody>
      </p:sp>
      <p:sp>
        <p:nvSpPr>
          <p:cNvPr id="7" name="TextBox 7"/>
          <p:cNvSpPr txBox="1"/>
          <p:nvPr/>
        </p:nvSpPr>
        <p:spPr>
          <a:xfrm>
            <a:off x="1028700" y="1066800"/>
            <a:ext cx="16489942" cy="809371"/>
          </a:xfrm>
          <a:prstGeom prst="rect">
            <a:avLst/>
          </a:prstGeom>
        </p:spPr>
        <p:txBody>
          <a:bodyPr lIns="0" tIns="0" rIns="0" bIns="0" rtlCol="0" anchor="t">
            <a:spAutoFit/>
          </a:bodyPr>
          <a:lstStyle/>
          <a:p>
            <a:pPr>
              <a:lnSpc>
                <a:spcPts val="6272"/>
              </a:lnSpc>
            </a:pPr>
            <a:r>
              <a:rPr lang="en-US" sz="5600">
                <a:solidFill>
                  <a:srgbClr val="000000"/>
                </a:solidFill>
                <a:latin typeface="Lilita One"/>
              </a:rPr>
              <a:t> PLOT : ACTUAL RETURNS VS  STRATEGY RETURNS</a:t>
            </a:r>
          </a:p>
        </p:txBody>
      </p:sp>
      <p:sp>
        <p:nvSpPr>
          <p:cNvPr id="8" name="TextBox 8"/>
          <p:cNvSpPr txBox="1"/>
          <p:nvPr/>
        </p:nvSpPr>
        <p:spPr>
          <a:xfrm>
            <a:off x="567651" y="2206763"/>
            <a:ext cx="15597698" cy="842475"/>
          </a:xfrm>
          <a:prstGeom prst="rect">
            <a:avLst/>
          </a:prstGeom>
        </p:spPr>
        <p:txBody>
          <a:bodyPr lIns="0" tIns="0" rIns="0" bIns="0" rtlCol="0" anchor="t">
            <a:spAutoFit/>
          </a:bodyPr>
          <a:lstStyle/>
          <a:p>
            <a:pPr>
              <a:lnSpc>
                <a:spcPts val="3359"/>
              </a:lnSpc>
            </a:pPr>
            <a:r>
              <a:rPr lang="en-US" sz="2400" dirty="0" err="1">
                <a:solidFill>
                  <a:srgbClr val="000000"/>
                </a:solidFill>
                <a:latin typeface="Canva Sans Bold"/>
              </a:rPr>
              <a:t>Visualisation</a:t>
            </a:r>
            <a:r>
              <a:rPr lang="en-US" sz="2400" dirty="0">
                <a:solidFill>
                  <a:srgbClr val="000000"/>
                </a:solidFill>
                <a:latin typeface="Canva Sans Bold"/>
              </a:rPr>
              <a:t> of the cumulative compounded returns of '</a:t>
            </a:r>
            <a:r>
              <a:rPr lang="en-US" sz="2400" dirty="0" err="1">
                <a:solidFill>
                  <a:srgbClr val="000000"/>
                </a:solidFill>
                <a:latin typeface="Canva Sans Bold"/>
              </a:rPr>
              <a:t>Actual_Returns</a:t>
            </a:r>
            <a:r>
              <a:rPr lang="en-US" sz="2400" dirty="0">
                <a:solidFill>
                  <a:srgbClr val="000000"/>
                </a:solidFill>
                <a:latin typeface="Canva Sans Bold"/>
              </a:rPr>
              <a:t>' and '</a:t>
            </a:r>
            <a:r>
              <a:rPr lang="en-US" sz="2400" dirty="0" err="1">
                <a:solidFill>
                  <a:srgbClr val="000000"/>
                </a:solidFill>
                <a:latin typeface="Canva Sans Bold"/>
              </a:rPr>
              <a:t>Strategy_Returns</a:t>
            </a:r>
            <a:r>
              <a:rPr lang="en-US" sz="2400" dirty="0">
                <a:solidFill>
                  <a:srgbClr val="000000"/>
                </a:solidFill>
                <a:latin typeface="Canva Sans Bold"/>
              </a:rPr>
              <a:t>' columns using a plot with specified dimensions.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861" y="1642042"/>
            <a:ext cx="8286488" cy="8235961"/>
          </a:xfrm>
          <a:custGeom>
            <a:avLst/>
            <a:gdLst/>
            <a:ahLst/>
            <a:cxnLst/>
            <a:rect l="l" t="t" r="r" b="b"/>
            <a:pathLst>
              <a:path w="8286488" h="8235961">
                <a:moveTo>
                  <a:pt x="0" y="0"/>
                </a:moveTo>
                <a:lnTo>
                  <a:pt x="8286488" y="0"/>
                </a:lnTo>
                <a:lnTo>
                  <a:pt x="8286488" y="8235960"/>
                </a:lnTo>
                <a:lnTo>
                  <a:pt x="0" y="8235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a:off x="3060034" y="6816537"/>
            <a:ext cx="808363" cy="662857"/>
          </a:xfrm>
          <a:custGeom>
            <a:avLst/>
            <a:gdLst/>
            <a:ahLst/>
            <a:cxnLst/>
            <a:rect l="l" t="t" r="r" b="b"/>
            <a:pathLst>
              <a:path w="808363" h="662857">
                <a:moveTo>
                  <a:pt x="0" y="0"/>
                </a:moveTo>
                <a:lnTo>
                  <a:pt x="808363" y="0"/>
                </a:lnTo>
                <a:lnTo>
                  <a:pt x="808363" y="662857"/>
                </a:lnTo>
                <a:lnTo>
                  <a:pt x="0" y="662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4" name="Freeform 4"/>
          <p:cNvSpPr/>
          <p:nvPr/>
        </p:nvSpPr>
        <p:spPr>
          <a:xfrm>
            <a:off x="2181747" y="3259181"/>
            <a:ext cx="1212798" cy="832243"/>
          </a:xfrm>
          <a:custGeom>
            <a:avLst/>
            <a:gdLst/>
            <a:ahLst/>
            <a:cxnLst/>
            <a:rect l="l" t="t" r="r" b="b"/>
            <a:pathLst>
              <a:path w="1212798" h="832243">
                <a:moveTo>
                  <a:pt x="0" y="0"/>
                </a:moveTo>
                <a:lnTo>
                  <a:pt x="1212798" y="0"/>
                </a:lnTo>
                <a:lnTo>
                  <a:pt x="1212798" y="832242"/>
                </a:lnTo>
                <a:lnTo>
                  <a:pt x="0" y="8322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
        <p:nvSpPr>
          <p:cNvPr id="5" name="Freeform 5"/>
          <p:cNvSpPr/>
          <p:nvPr/>
        </p:nvSpPr>
        <p:spPr>
          <a:xfrm>
            <a:off x="6470552" y="7518298"/>
            <a:ext cx="608530" cy="1029226"/>
          </a:xfrm>
          <a:custGeom>
            <a:avLst/>
            <a:gdLst/>
            <a:ahLst/>
            <a:cxnLst/>
            <a:rect l="l" t="t" r="r" b="b"/>
            <a:pathLst>
              <a:path w="608530" h="1029226">
                <a:moveTo>
                  <a:pt x="0" y="0"/>
                </a:moveTo>
                <a:lnTo>
                  <a:pt x="608530" y="0"/>
                </a:lnTo>
                <a:lnTo>
                  <a:pt x="608530" y="1029225"/>
                </a:lnTo>
                <a:lnTo>
                  <a:pt x="0" y="10292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p>
        </p:txBody>
      </p:sp>
      <p:sp>
        <p:nvSpPr>
          <p:cNvPr id="6" name="TextBox 6"/>
          <p:cNvSpPr txBox="1"/>
          <p:nvPr/>
        </p:nvSpPr>
        <p:spPr>
          <a:xfrm>
            <a:off x="5394197" y="2834042"/>
            <a:ext cx="9661328" cy="1020429"/>
          </a:xfrm>
          <a:prstGeom prst="rect">
            <a:avLst/>
          </a:prstGeom>
        </p:spPr>
        <p:txBody>
          <a:bodyPr lIns="0" tIns="0" rIns="0" bIns="0" rtlCol="0" anchor="t">
            <a:spAutoFit/>
          </a:bodyPr>
          <a:lstStyle/>
          <a:p>
            <a:pPr>
              <a:lnSpc>
                <a:spcPts val="4130"/>
              </a:lnSpc>
            </a:pPr>
            <a:r>
              <a:rPr lang="en-US" sz="2950">
                <a:solidFill>
                  <a:srgbClr val="000000"/>
                </a:solidFill>
                <a:latin typeface="PT Sans"/>
              </a:rPr>
              <a:t>Technical Indicators - Crossover Strategy</a:t>
            </a:r>
          </a:p>
          <a:p>
            <a:pPr>
              <a:lnSpc>
                <a:spcPts val="4130"/>
              </a:lnSpc>
            </a:pPr>
            <a:r>
              <a:rPr lang="en-US" sz="2950">
                <a:solidFill>
                  <a:srgbClr val="000000"/>
                </a:solidFill>
                <a:latin typeface="PT Sans"/>
              </a:rPr>
              <a:t>SVM Machine Learning Model + Technical Analysis</a:t>
            </a:r>
          </a:p>
        </p:txBody>
      </p:sp>
      <p:sp>
        <p:nvSpPr>
          <p:cNvPr id="7" name="TextBox 7"/>
          <p:cNvSpPr txBox="1"/>
          <p:nvPr/>
        </p:nvSpPr>
        <p:spPr>
          <a:xfrm>
            <a:off x="4944541" y="2271709"/>
            <a:ext cx="2576572" cy="590955"/>
          </a:xfrm>
          <a:prstGeom prst="rect">
            <a:avLst/>
          </a:prstGeom>
        </p:spPr>
        <p:txBody>
          <a:bodyPr lIns="0" tIns="0" rIns="0" bIns="0" rtlCol="0" anchor="t">
            <a:spAutoFit/>
          </a:bodyPr>
          <a:lstStyle/>
          <a:p>
            <a:pPr>
              <a:lnSpc>
                <a:spcPts val="4702"/>
              </a:lnSpc>
            </a:pPr>
            <a:r>
              <a:rPr lang="en-US" sz="3359">
                <a:solidFill>
                  <a:srgbClr val="D4A276"/>
                </a:solidFill>
                <a:latin typeface="Lilita One Bold"/>
              </a:rPr>
              <a:t>STEP ONE</a:t>
            </a:r>
          </a:p>
        </p:txBody>
      </p:sp>
      <p:sp>
        <p:nvSpPr>
          <p:cNvPr id="8" name="TextBox 8"/>
          <p:cNvSpPr txBox="1"/>
          <p:nvPr/>
        </p:nvSpPr>
        <p:spPr>
          <a:xfrm>
            <a:off x="6003383" y="4617989"/>
            <a:ext cx="7311863" cy="1544304"/>
          </a:xfrm>
          <a:prstGeom prst="rect">
            <a:avLst/>
          </a:prstGeom>
        </p:spPr>
        <p:txBody>
          <a:bodyPr lIns="0" tIns="0" rIns="0" bIns="0" rtlCol="0" anchor="t">
            <a:spAutoFit/>
          </a:bodyPr>
          <a:lstStyle/>
          <a:p>
            <a:pPr>
              <a:lnSpc>
                <a:spcPts val="4130"/>
              </a:lnSpc>
            </a:pPr>
            <a:r>
              <a:rPr lang="en-US" sz="2950">
                <a:solidFill>
                  <a:srgbClr val="000000"/>
                </a:solidFill>
                <a:latin typeface="PT Sans"/>
              </a:rPr>
              <a:t>Alternate Machine Learning Models</a:t>
            </a:r>
          </a:p>
          <a:p>
            <a:pPr marL="637040" lvl="1" indent="-318520">
              <a:lnSpc>
                <a:spcPts val="4130"/>
              </a:lnSpc>
              <a:buFont typeface="Arial"/>
              <a:buChar char="•"/>
            </a:pPr>
            <a:r>
              <a:rPr lang="en-US" sz="2950">
                <a:solidFill>
                  <a:srgbClr val="000000"/>
                </a:solidFill>
                <a:latin typeface="PT Sans"/>
              </a:rPr>
              <a:t>Logistic Regression</a:t>
            </a:r>
          </a:p>
          <a:p>
            <a:pPr marL="637040" lvl="1" indent="-318520">
              <a:lnSpc>
                <a:spcPts val="4130"/>
              </a:lnSpc>
              <a:buFont typeface="Arial"/>
              <a:buChar char="•"/>
            </a:pPr>
            <a:r>
              <a:rPr lang="en-US" sz="2950">
                <a:solidFill>
                  <a:srgbClr val="000000"/>
                </a:solidFill>
                <a:latin typeface="PT Sans"/>
              </a:rPr>
              <a:t>Multiple Layer Perceptron</a:t>
            </a:r>
          </a:p>
        </p:txBody>
      </p:sp>
      <p:sp>
        <p:nvSpPr>
          <p:cNvPr id="9" name="TextBox 9"/>
          <p:cNvSpPr txBox="1"/>
          <p:nvPr/>
        </p:nvSpPr>
        <p:spPr>
          <a:xfrm>
            <a:off x="9144000" y="7071765"/>
            <a:ext cx="9144000" cy="622935"/>
          </a:xfrm>
          <a:prstGeom prst="rect">
            <a:avLst/>
          </a:prstGeom>
        </p:spPr>
        <p:txBody>
          <a:bodyPr lIns="0" tIns="0" rIns="0" bIns="0" rtlCol="0" anchor="t">
            <a:spAutoFit/>
          </a:bodyPr>
          <a:lstStyle/>
          <a:p>
            <a:pPr>
              <a:lnSpc>
                <a:spcPts val="5040"/>
              </a:lnSpc>
            </a:pPr>
            <a:r>
              <a:rPr lang="en-US" sz="3600">
                <a:solidFill>
                  <a:srgbClr val="D4A276"/>
                </a:solidFill>
                <a:latin typeface="Lilita One Bold"/>
              </a:rPr>
              <a:t>OUR FINAL SELECTION OF TRADING MODEL:</a:t>
            </a:r>
          </a:p>
        </p:txBody>
      </p:sp>
      <p:sp>
        <p:nvSpPr>
          <p:cNvPr id="10" name="Freeform 10"/>
          <p:cNvSpPr/>
          <p:nvPr/>
        </p:nvSpPr>
        <p:spPr>
          <a:xfrm rot="-10800000">
            <a:off x="344813" y="515493"/>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sp>
        <p:nvSpPr>
          <p:cNvPr id="11" name="Freeform 11"/>
          <p:cNvSpPr/>
          <p:nvPr/>
        </p:nvSpPr>
        <p:spPr>
          <a:xfrm>
            <a:off x="15644242" y="-293467"/>
            <a:ext cx="3230116" cy="1579820"/>
          </a:xfrm>
          <a:custGeom>
            <a:avLst/>
            <a:gdLst/>
            <a:ahLst/>
            <a:cxnLst/>
            <a:rect l="l" t="t" r="r" b="b"/>
            <a:pathLst>
              <a:path w="3230116" h="1579820">
                <a:moveTo>
                  <a:pt x="0" y="0"/>
                </a:moveTo>
                <a:lnTo>
                  <a:pt x="3230116" y="0"/>
                </a:lnTo>
                <a:lnTo>
                  <a:pt x="3230116" y="1579820"/>
                </a:lnTo>
                <a:lnTo>
                  <a:pt x="0" y="15798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zh-CN" altLang="en-US"/>
          </a:p>
        </p:txBody>
      </p:sp>
      <p:sp>
        <p:nvSpPr>
          <p:cNvPr id="12" name="Freeform 12"/>
          <p:cNvSpPr/>
          <p:nvPr/>
        </p:nvSpPr>
        <p:spPr>
          <a:xfrm rot="-10800000">
            <a:off x="4031736" y="515493"/>
            <a:ext cx="5112264" cy="1152815"/>
          </a:xfrm>
          <a:custGeom>
            <a:avLst/>
            <a:gdLst/>
            <a:ahLst/>
            <a:cxnLst/>
            <a:rect l="l" t="t" r="r" b="b"/>
            <a:pathLst>
              <a:path w="5112264" h="1152815">
                <a:moveTo>
                  <a:pt x="0" y="0"/>
                </a:moveTo>
                <a:lnTo>
                  <a:pt x="5112264" y="0"/>
                </a:lnTo>
                <a:lnTo>
                  <a:pt x="5112264" y="1152815"/>
                </a:lnTo>
                <a:lnTo>
                  <a:pt x="0" y="11528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zh-CN" altLang="en-US"/>
          </a:p>
        </p:txBody>
      </p:sp>
      <p:sp>
        <p:nvSpPr>
          <p:cNvPr id="13" name="TextBox 13"/>
          <p:cNvSpPr txBox="1"/>
          <p:nvPr/>
        </p:nvSpPr>
        <p:spPr>
          <a:xfrm>
            <a:off x="344813" y="544068"/>
            <a:ext cx="11007809" cy="919578"/>
          </a:xfrm>
          <a:prstGeom prst="rect">
            <a:avLst/>
          </a:prstGeom>
        </p:spPr>
        <p:txBody>
          <a:bodyPr lIns="0" tIns="0" rIns="0" bIns="0" rtlCol="0" anchor="t">
            <a:spAutoFit/>
          </a:bodyPr>
          <a:lstStyle/>
          <a:p>
            <a:pPr>
              <a:lnSpc>
                <a:spcPts val="7010"/>
              </a:lnSpc>
            </a:pPr>
            <a:r>
              <a:rPr lang="en-US" sz="6259">
                <a:solidFill>
                  <a:srgbClr val="000000"/>
                </a:solidFill>
                <a:latin typeface="Lilita One"/>
              </a:rPr>
              <a:t>STRATEGY CONCLUSIONS</a:t>
            </a:r>
          </a:p>
        </p:txBody>
      </p:sp>
      <p:sp>
        <p:nvSpPr>
          <p:cNvPr id="14" name="TextBox 14"/>
          <p:cNvSpPr txBox="1"/>
          <p:nvPr/>
        </p:nvSpPr>
        <p:spPr>
          <a:xfrm>
            <a:off x="5394197" y="4132866"/>
            <a:ext cx="2576572" cy="590955"/>
          </a:xfrm>
          <a:prstGeom prst="rect">
            <a:avLst/>
          </a:prstGeom>
        </p:spPr>
        <p:txBody>
          <a:bodyPr lIns="0" tIns="0" rIns="0" bIns="0" rtlCol="0" anchor="t">
            <a:spAutoFit/>
          </a:bodyPr>
          <a:lstStyle/>
          <a:p>
            <a:pPr>
              <a:lnSpc>
                <a:spcPts val="4702"/>
              </a:lnSpc>
            </a:pPr>
            <a:r>
              <a:rPr lang="en-US" sz="3359">
                <a:solidFill>
                  <a:srgbClr val="D4A276"/>
                </a:solidFill>
                <a:latin typeface="Lilita One Bold"/>
              </a:rPr>
              <a:t>STEP TWO</a:t>
            </a:r>
          </a:p>
        </p:txBody>
      </p:sp>
      <p:sp>
        <p:nvSpPr>
          <p:cNvPr id="15" name="TextBox 15"/>
          <p:cNvSpPr txBox="1"/>
          <p:nvPr/>
        </p:nvSpPr>
        <p:spPr>
          <a:xfrm>
            <a:off x="9465865" y="7797794"/>
            <a:ext cx="8187605" cy="721995"/>
          </a:xfrm>
          <a:prstGeom prst="rect">
            <a:avLst/>
          </a:prstGeom>
        </p:spPr>
        <p:txBody>
          <a:bodyPr lIns="0" tIns="0" rIns="0" bIns="0" rtlCol="0" anchor="t">
            <a:spAutoFit/>
          </a:bodyPr>
          <a:lstStyle/>
          <a:p>
            <a:pPr>
              <a:lnSpc>
                <a:spcPts val="5880"/>
              </a:lnSpc>
            </a:pPr>
            <a:r>
              <a:rPr lang="en-US" sz="4200">
                <a:solidFill>
                  <a:srgbClr val="004AAD"/>
                </a:solidFill>
                <a:latin typeface="Lilita One Bold"/>
              </a:rPr>
              <a:t>MACHINE LEARNING - MLP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36190" y="-949445"/>
            <a:ext cx="11900392" cy="10840175"/>
          </a:xfrm>
          <a:custGeom>
            <a:avLst/>
            <a:gdLst/>
            <a:ahLst/>
            <a:cxnLst/>
            <a:rect l="l" t="t" r="r" b="b"/>
            <a:pathLst>
              <a:path w="11900392" h="10840175">
                <a:moveTo>
                  <a:pt x="0" y="0"/>
                </a:moveTo>
                <a:lnTo>
                  <a:pt x="11900392" y="0"/>
                </a:lnTo>
                <a:lnTo>
                  <a:pt x="11900392" y="10840175"/>
                </a:lnTo>
                <a:lnTo>
                  <a:pt x="0" y="10840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grpSp>
        <p:nvGrpSpPr>
          <p:cNvPr id="3" name="Group 3"/>
          <p:cNvGrpSpPr/>
          <p:nvPr/>
        </p:nvGrpSpPr>
        <p:grpSpPr>
          <a:xfrm>
            <a:off x="1028700" y="918916"/>
            <a:ext cx="8364677" cy="8449169"/>
            <a:chOff x="0" y="0"/>
            <a:chExt cx="6286500" cy="6350000"/>
          </a:xfrm>
        </p:grpSpPr>
        <p:sp>
          <p:nvSpPr>
            <p:cNvPr id="4" name="Freeform 4"/>
            <p:cNvSpPr/>
            <p:nvPr/>
          </p:nvSpPr>
          <p:spPr>
            <a:xfrm>
              <a:off x="-157480" y="-19050"/>
              <a:ext cx="6493510" cy="6442710"/>
            </a:xfrm>
            <a:custGeom>
              <a:avLst/>
              <a:gdLst/>
              <a:ahLst/>
              <a:cxnLst/>
              <a:rect l="l" t="t" r="r" b="b"/>
              <a:pathLst>
                <a:path w="6493510" h="6442710">
                  <a:moveTo>
                    <a:pt x="6424930" y="3939540"/>
                  </a:moveTo>
                  <a:cubicBezTo>
                    <a:pt x="6150610" y="4605020"/>
                    <a:pt x="5850890" y="5260340"/>
                    <a:pt x="5519420" y="5897880"/>
                  </a:cubicBezTo>
                  <a:cubicBezTo>
                    <a:pt x="5245100" y="6327140"/>
                    <a:pt x="4709160" y="6226810"/>
                    <a:pt x="4486910" y="5800090"/>
                  </a:cubicBezTo>
                  <a:cubicBezTo>
                    <a:pt x="4116070" y="6037580"/>
                    <a:pt x="3705860" y="6219190"/>
                    <a:pt x="3285490" y="6348730"/>
                  </a:cubicBezTo>
                  <a:cubicBezTo>
                    <a:pt x="2970530" y="6442710"/>
                    <a:pt x="2627630" y="6210300"/>
                    <a:pt x="2585720" y="5887720"/>
                  </a:cubicBezTo>
                  <a:cubicBezTo>
                    <a:pt x="2332990" y="6042660"/>
                    <a:pt x="1969770" y="5947410"/>
                    <a:pt x="1823720" y="5688330"/>
                  </a:cubicBezTo>
                  <a:cubicBezTo>
                    <a:pt x="1710690" y="5487670"/>
                    <a:pt x="1755140" y="5255260"/>
                    <a:pt x="1818640" y="5045710"/>
                  </a:cubicBezTo>
                  <a:cubicBezTo>
                    <a:pt x="1579880" y="5026660"/>
                    <a:pt x="1332230" y="5029200"/>
                    <a:pt x="1120140" y="4902200"/>
                  </a:cubicBezTo>
                  <a:cubicBezTo>
                    <a:pt x="567690" y="4564380"/>
                    <a:pt x="721360" y="3812540"/>
                    <a:pt x="1092200" y="3392170"/>
                  </a:cubicBezTo>
                  <a:cubicBezTo>
                    <a:pt x="801370" y="3284220"/>
                    <a:pt x="654050" y="2933700"/>
                    <a:pt x="775970" y="2650490"/>
                  </a:cubicBezTo>
                  <a:cubicBezTo>
                    <a:pt x="335280" y="2708910"/>
                    <a:pt x="0" y="2197100"/>
                    <a:pt x="234950" y="1817370"/>
                  </a:cubicBezTo>
                  <a:cubicBezTo>
                    <a:pt x="307340" y="1694180"/>
                    <a:pt x="429260" y="1598930"/>
                    <a:pt x="566420" y="1562100"/>
                  </a:cubicBezTo>
                  <a:cubicBezTo>
                    <a:pt x="1343660" y="1252220"/>
                    <a:pt x="2122170" y="943610"/>
                    <a:pt x="2899410" y="633730"/>
                  </a:cubicBezTo>
                  <a:cubicBezTo>
                    <a:pt x="3397250" y="435610"/>
                    <a:pt x="3896360" y="237490"/>
                    <a:pt x="4394200" y="39370"/>
                  </a:cubicBezTo>
                  <a:cubicBezTo>
                    <a:pt x="4536440" y="0"/>
                    <a:pt x="4695190" y="20320"/>
                    <a:pt x="4822190" y="95250"/>
                  </a:cubicBezTo>
                  <a:cubicBezTo>
                    <a:pt x="5080000" y="246380"/>
                    <a:pt x="5177790" y="599440"/>
                    <a:pt x="5021580" y="855980"/>
                  </a:cubicBezTo>
                  <a:cubicBezTo>
                    <a:pt x="4923790" y="1005840"/>
                    <a:pt x="4763770" y="1096010"/>
                    <a:pt x="4625340" y="1203960"/>
                  </a:cubicBezTo>
                  <a:cubicBezTo>
                    <a:pt x="5626100" y="1438910"/>
                    <a:pt x="5784850" y="2627630"/>
                    <a:pt x="5228590" y="3374390"/>
                  </a:cubicBezTo>
                  <a:cubicBezTo>
                    <a:pt x="5515610" y="3294380"/>
                    <a:pt x="5892800" y="3152140"/>
                    <a:pt x="6169660" y="3312160"/>
                  </a:cubicBezTo>
                  <a:cubicBezTo>
                    <a:pt x="6383020" y="3432810"/>
                    <a:pt x="6493510" y="3702050"/>
                    <a:pt x="6424930" y="3939540"/>
                  </a:cubicBezTo>
                  <a:close/>
                </a:path>
              </a:pathLst>
            </a:custGeom>
            <a:blipFill>
              <a:blip r:embed="rId4"/>
              <a:stretch>
                <a:fillRect l="-34006" r="-17485"/>
              </a:stretch>
            </a:blipFill>
          </p:spPr>
          <p:txBody>
            <a:bodyPr/>
            <a:lstStyle/>
            <a:p>
              <a:endParaRPr lang="zh-CN" altLang="en-US"/>
            </a:p>
          </p:txBody>
        </p:sp>
      </p:grpSp>
      <p:sp>
        <p:nvSpPr>
          <p:cNvPr id="5" name="Freeform 5"/>
          <p:cNvSpPr/>
          <p:nvPr/>
        </p:nvSpPr>
        <p:spPr>
          <a:xfrm>
            <a:off x="16424356" y="0"/>
            <a:ext cx="2218332" cy="2461395"/>
          </a:xfrm>
          <a:custGeom>
            <a:avLst/>
            <a:gdLst/>
            <a:ahLst/>
            <a:cxnLst/>
            <a:rect l="l" t="t" r="r" b="b"/>
            <a:pathLst>
              <a:path w="2218332" h="2461395">
                <a:moveTo>
                  <a:pt x="0" y="0"/>
                </a:moveTo>
                <a:lnTo>
                  <a:pt x="2218332" y="0"/>
                </a:lnTo>
                <a:lnTo>
                  <a:pt x="2218332" y="2461395"/>
                </a:lnTo>
                <a:lnTo>
                  <a:pt x="0" y="24613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6" name="Freeform 6"/>
          <p:cNvSpPr/>
          <p:nvPr/>
        </p:nvSpPr>
        <p:spPr>
          <a:xfrm>
            <a:off x="11793496" y="1230698"/>
            <a:ext cx="3946367" cy="3219807"/>
          </a:xfrm>
          <a:custGeom>
            <a:avLst/>
            <a:gdLst/>
            <a:ahLst/>
            <a:cxnLst/>
            <a:rect l="l" t="t" r="r" b="b"/>
            <a:pathLst>
              <a:path w="3946367" h="3219807">
                <a:moveTo>
                  <a:pt x="0" y="0"/>
                </a:moveTo>
                <a:lnTo>
                  <a:pt x="3946368" y="0"/>
                </a:lnTo>
                <a:lnTo>
                  <a:pt x="3946368" y="3219807"/>
                </a:lnTo>
                <a:lnTo>
                  <a:pt x="0" y="3219807"/>
                </a:lnTo>
                <a:lnTo>
                  <a:pt x="0" y="0"/>
                </a:lnTo>
                <a:close/>
              </a:path>
            </a:pathLst>
          </a:custGeom>
          <a:blipFill>
            <a:blip r:embed="rId7"/>
            <a:stretch>
              <a:fillRect/>
            </a:stretch>
          </a:blipFill>
        </p:spPr>
        <p:txBody>
          <a:bodyPr/>
          <a:lstStyle/>
          <a:p>
            <a:endParaRPr lang="zh-CN" altLang="en-US"/>
          </a:p>
        </p:txBody>
      </p:sp>
      <p:sp>
        <p:nvSpPr>
          <p:cNvPr id="7" name="TextBox 7"/>
          <p:cNvSpPr txBox="1"/>
          <p:nvPr/>
        </p:nvSpPr>
        <p:spPr>
          <a:xfrm>
            <a:off x="8649605" y="4767389"/>
            <a:ext cx="10234150" cy="2972051"/>
          </a:xfrm>
          <a:prstGeom prst="rect">
            <a:avLst/>
          </a:prstGeom>
        </p:spPr>
        <p:txBody>
          <a:bodyPr lIns="0" tIns="0" rIns="0" bIns="0" rtlCol="0" anchor="t">
            <a:spAutoFit/>
          </a:bodyPr>
          <a:lstStyle/>
          <a:p>
            <a:pPr algn="ctr">
              <a:lnSpc>
                <a:spcPts val="7765"/>
              </a:lnSpc>
            </a:pPr>
            <a:r>
              <a:rPr lang="en-US" sz="6933">
                <a:solidFill>
                  <a:srgbClr val="83B2F6"/>
                </a:solidFill>
                <a:latin typeface="Lilita One"/>
              </a:rPr>
              <a:t>STOCK RETURNS</a:t>
            </a:r>
          </a:p>
          <a:p>
            <a:pPr algn="ctr">
              <a:lnSpc>
                <a:spcPts val="7765"/>
              </a:lnSpc>
            </a:pPr>
            <a:r>
              <a:rPr lang="en-US" sz="6933">
                <a:solidFill>
                  <a:srgbClr val="83B2F6"/>
                </a:solidFill>
                <a:latin typeface="Lilita One"/>
              </a:rPr>
              <a:t>&amp; </a:t>
            </a:r>
          </a:p>
          <a:p>
            <a:pPr algn="ctr">
              <a:lnSpc>
                <a:spcPts val="7765"/>
              </a:lnSpc>
            </a:pPr>
            <a:r>
              <a:rPr lang="en-US" sz="6933">
                <a:solidFill>
                  <a:srgbClr val="83B2F6"/>
                </a:solidFill>
                <a:latin typeface="Lilita One"/>
              </a:rPr>
              <a:t>TRADING STRATEGIES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9175" y="6306333"/>
            <a:ext cx="8571954" cy="5903934"/>
          </a:xfrm>
          <a:custGeom>
            <a:avLst/>
            <a:gdLst/>
            <a:ahLst/>
            <a:cxnLst/>
            <a:rect l="l" t="t" r="r" b="b"/>
            <a:pathLst>
              <a:path w="8571954" h="5903934">
                <a:moveTo>
                  <a:pt x="0" y="0"/>
                </a:moveTo>
                <a:lnTo>
                  <a:pt x="8571954" y="0"/>
                </a:lnTo>
                <a:lnTo>
                  <a:pt x="8571954" y="5903934"/>
                </a:lnTo>
                <a:lnTo>
                  <a:pt x="0" y="5903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grpSp>
        <p:nvGrpSpPr>
          <p:cNvPr id="3" name="Group 3"/>
          <p:cNvGrpSpPr/>
          <p:nvPr/>
        </p:nvGrpSpPr>
        <p:grpSpPr>
          <a:xfrm>
            <a:off x="4721241" y="5415247"/>
            <a:ext cx="16273301" cy="6227752"/>
            <a:chOff x="0" y="0"/>
            <a:chExt cx="4227830" cy="1617980"/>
          </a:xfrm>
        </p:grpSpPr>
        <p:sp>
          <p:nvSpPr>
            <p:cNvPr id="4" name="Freeform 4"/>
            <p:cNvSpPr/>
            <p:nvPr/>
          </p:nvSpPr>
          <p:spPr>
            <a:xfrm>
              <a:off x="-7620" y="0"/>
              <a:ext cx="4239260" cy="1624330"/>
            </a:xfrm>
            <a:custGeom>
              <a:avLst/>
              <a:gdLst/>
              <a:ahLst/>
              <a:cxnLst/>
              <a:rect l="l" t="t" r="r" b="b"/>
              <a:pathLst>
                <a:path w="4239260" h="1624330">
                  <a:moveTo>
                    <a:pt x="480060" y="1508760"/>
                  </a:moveTo>
                  <a:lnTo>
                    <a:pt x="480060" y="1515110"/>
                  </a:lnTo>
                  <a:lnTo>
                    <a:pt x="480060" y="1508760"/>
                  </a:lnTo>
                  <a:close/>
                  <a:moveTo>
                    <a:pt x="480060" y="1516380"/>
                  </a:moveTo>
                  <a:lnTo>
                    <a:pt x="480060" y="1515110"/>
                  </a:lnTo>
                  <a:lnTo>
                    <a:pt x="480060" y="1516380"/>
                  </a:lnTo>
                  <a:close/>
                  <a:moveTo>
                    <a:pt x="487680" y="1517650"/>
                  </a:moveTo>
                  <a:cubicBezTo>
                    <a:pt x="485140" y="1518920"/>
                    <a:pt x="483870" y="1520190"/>
                    <a:pt x="482600" y="1520190"/>
                  </a:cubicBezTo>
                  <a:cubicBezTo>
                    <a:pt x="483870" y="1520190"/>
                    <a:pt x="485140" y="1518920"/>
                    <a:pt x="487680" y="1517650"/>
                  </a:cubicBezTo>
                  <a:close/>
                  <a:moveTo>
                    <a:pt x="478790" y="1521460"/>
                  </a:moveTo>
                  <a:lnTo>
                    <a:pt x="478790" y="1522730"/>
                  </a:lnTo>
                  <a:cubicBezTo>
                    <a:pt x="478790" y="1524000"/>
                    <a:pt x="478790" y="1524000"/>
                    <a:pt x="477520" y="1525270"/>
                  </a:cubicBezTo>
                  <a:lnTo>
                    <a:pt x="478790" y="1524000"/>
                  </a:lnTo>
                  <a:cubicBezTo>
                    <a:pt x="477520" y="1525270"/>
                    <a:pt x="478790" y="1525270"/>
                    <a:pt x="478790" y="1521460"/>
                  </a:cubicBezTo>
                  <a:close/>
                  <a:moveTo>
                    <a:pt x="4235450" y="601980"/>
                  </a:moveTo>
                  <a:cubicBezTo>
                    <a:pt x="4234180" y="612140"/>
                    <a:pt x="4231640" y="621030"/>
                    <a:pt x="4229100" y="629920"/>
                  </a:cubicBezTo>
                  <a:lnTo>
                    <a:pt x="4221480" y="656590"/>
                  </a:lnTo>
                  <a:lnTo>
                    <a:pt x="4213860" y="683260"/>
                  </a:lnTo>
                  <a:cubicBezTo>
                    <a:pt x="4211320" y="692150"/>
                    <a:pt x="4208780" y="699770"/>
                    <a:pt x="4206240" y="708660"/>
                  </a:cubicBezTo>
                  <a:cubicBezTo>
                    <a:pt x="4201160" y="725170"/>
                    <a:pt x="4194810" y="741680"/>
                    <a:pt x="4188460" y="758190"/>
                  </a:cubicBezTo>
                  <a:cubicBezTo>
                    <a:pt x="4182110" y="773430"/>
                    <a:pt x="4175760" y="788670"/>
                    <a:pt x="4168140" y="803910"/>
                  </a:cubicBezTo>
                  <a:cubicBezTo>
                    <a:pt x="4161790" y="819150"/>
                    <a:pt x="4154170" y="833120"/>
                    <a:pt x="4146550" y="848360"/>
                  </a:cubicBezTo>
                  <a:cubicBezTo>
                    <a:pt x="4138930" y="862330"/>
                    <a:pt x="4131310" y="877570"/>
                    <a:pt x="4123690" y="890270"/>
                  </a:cubicBezTo>
                  <a:cubicBezTo>
                    <a:pt x="4108450" y="916940"/>
                    <a:pt x="4091940" y="943610"/>
                    <a:pt x="4074160" y="967740"/>
                  </a:cubicBezTo>
                  <a:cubicBezTo>
                    <a:pt x="4039870" y="1017270"/>
                    <a:pt x="4003040" y="1062990"/>
                    <a:pt x="3962400" y="1104900"/>
                  </a:cubicBezTo>
                  <a:cubicBezTo>
                    <a:pt x="3952240" y="1115060"/>
                    <a:pt x="3942080" y="1125220"/>
                    <a:pt x="3931920" y="1136650"/>
                  </a:cubicBezTo>
                  <a:lnTo>
                    <a:pt x="3900170" y="1167130"/>
                  </a:lnTo>
                  <a:cubicBezTo>
                    <a:pt x="3895090" y="1172210"/>
                    <a:pt x="3888740" y="1177290"/>
                    <a:pt x="3884930" y="1181100"/>
                  </a:cubicBezTo>
                  <a:lnTo>
                    <a:pt x="3869690" y="1193800"/>
                  </a:lnTo>
                  <a:cubicBezTo>
                    <a:pt x="3859530" y="1202690"/>
                    <a:pt x="3850640" y="1210310"/>
                    <a:pt x="3840480" y="1217930"/>
                  </a:cubicBezTo>
                  <a:cubicBezTo>
                    <a:pt x="3760470" y="1281430"/>
                    <a:pt x="3674110" y="1336040"/>
                    <a:pt x="3583940" y="1381760"/>
                  </a:cubicBezTo>
                  <a:cubicBezTo>
                    <a:pt x="3538220" y="1404620"/>
                    <a:pt x="3492500" y="1424940"/>
                    <a:pt x="3445510" y="1442720"/>
                  </a:cubicBezTo>
                  <a:cubicBezTo>
                    <a:pt x="3398520" y="1460500"/>
                    <a:pt x="3350260" y="1475740"/>
                    <a:pt x="3300730" y="1489710"/>
                  </a:cubicBezTo>
                  <a:cubicBezTo>
                    <a:pt x="3276600" y="1496060"/>
                    <a:pt x="3251200" y="1502410"/>
                    <a:pt x="3227070" y="1507490"/>
                  </a:cubicBezTo>
                  <a:lnTo>
                    <a:pt x="3188970" y="1515110"/>
                  </a:lnTo>
                  <a:lnTo>
                    <a:pt x="3152140" y="1521460"/>
                  </a:lnTo>
                  <a:cubicBezTo>
                    <a:pt x="3128010" y="1525270"/>
                    <a:pt x="3102610" y="1529080"/>
                    <a:pt x="3078480" y="1531620"/>
                  </a:cubicBezTo>
                  <a:cubicBezTo>
                    <a:pt x="3054350" y="1534160"/>
                    <a:pt x="3028950" y="1537970"/>
                    <a:pt x="3006090" y="1539240"/>
                  </a:cubicBezTo>
                  <a:cubicBezTo>
                    <a:pt x="2909570" y="1546860"/>
                    <a:pt x="2816860" y="1546860"/>
                    <a:pt x="2729230" y="1543050"/>
                  </a:cubicBezTo>
                  <a:cubicBezTo>
                    <a:pt x="2641600" y="1539240"/>
                    <a:pt x="2557780" y="1531620"/>
                    <a:pt x="2479040" y="1525270"/>
                  </a:cubicBezTo>
                  <a:cubicBezTo>
                    <a:pt x="2459990" y="1521460"/>
                    <a:pt x="2447290" y="1521460"/>
                    <a:pt x="2438400" y="1524000"/>
                  </a:cubicBezTo>
                  <a:cubicBezTo>
                    <a:pt x="2429510" y="1526540"/>
                    <a:pt x="2423160" y="1531620"/>
                    <a:pt x="2416810" y="1536700"/>
                  </a:cubicBezTo>
                  <a:cubicBezTo>
                    <a:pt x="2404110" y="1546860"/>
                    <a:pt x="2391410" y="1558290"/>
                    <a:pt x="2354580" y="1548130"/>
                  </a:cubicBezTo>
                  <a:lnTo>
                    <a:pt x="2326640" y="1540510"/>
                  </a:lnTo>
                  <a:lnTo>
                    <a:pt x="2299970" y="1532890"/>
                  </a:lnTo>
                  <a:cubicBezTo>
                    <a:pt x="2282190" y="1527810"/>
                    <a:pt x="2264410" y="1522730"/>
                    <a:pt x="2247900" y="1517650"/>
                  </a:cubicBezTo>
                  <a:cubicBezTo>
                    <a:pt x="2272030" y="1562100"/>
                    <a:pt x="2227580" y="1584960"/>
                    <a:pt x="2193290" y="1574800"/>
                  </a:cubicBezTo>
                  <a:cubicBezTo>
                    <a:pt x="2174240" y="1570990"/>
                    <a:pt x="2155190" y="1567180"/>
                    <a:pt x="2134870" y="1563370"/>
                  </a:cubicBezTo>
                  <a:cubicBezTo>
                    <a:pt x="2115820" y="1559560"/>
                    <a:pt x="2098040" y="1555750"/>
                    <a:pt x="2078990" y="1551940"/>
                  </a:cubicBezTo>
                  <a:lnTo>
                    <a:pt x="1976120" y="1529080"/>
                  </a:lnTo>
                  <a:cubicBezTo>
                    <a:pt x="1911350" y="1515110"/>
                    <a:pt x="1852930" y="1501140"/>
                    <a:pt x="1803400" y="1489710"/>
                  </a:cubicBezTo>
                  <a:cubicBezTo>
                    <a:pt x="1753870" y="1477010"/>
                    <a:pt x="1714500" y="1466850"/>
                    <a:pt x="1682750" y="1454150"/>
                  </a:cubicBezTo>
                  <a:cubicBezTo>
                    <a:pt x="1651000" y="1441450"/>
                    <a:pt x="1629410" y="1428750"/>
                    <a:pt x="1610360" y="1409700"/>
                  </a:cubicBezTo>
                  <a:cubicBezTo>
                    <a:pt x="1602740" y="1404620"/>
                    <a:pt x="1597660" y="1400810"/>
                    <a:pt x="1590040" y="1395730"/>
                  </a:cubicBezTo>
                  <a:cubicBezTo>
                    <a:pt x="1583690" y="1391920"/>
                    <a:pt x="1577340" y="1388110"/>
                    <a:pt x="1570990" y="1385570"/>
                  </a:cubicBezTo>
                  <a:cubicBezTo>
                    <a:pt x="1557020" y="1380490"/>
                    <a:pt x="1539240" y="1377950"/>
                    <a:pt x="1518920" y="1383030"/>
                  </a:cubicBezTo>
                  <a:cubicBezTo>
                    <a:pt x="1522730" y="1400810"/>
                    <a:pt x="1518920" y="1402080"/>
                    <a:pt x="1512570" y="1405890"/>
                  </a:cubicBezTo>
                  <a:cubicBezTo>
                    <a:pt x="1507490" y="1409700"/>
                    <a:pt x="1501140" y="1416050"/>
                    <a:pt x="1493520" y="1409700"/>
                  </a:cubicBezTo>
                  <a:cubicBezTo>
                    <a:pt x="1488440" y="1393190"/>
                    <a:pt x="1488440" y="1393190"/>
                    <a:pt x="1482090" y="1376680"/>
                  </a:cubicBezTo>
                  <a:cubicBezTo>
                    <a:pt x="1479550" y="1367790"/>
                    <a:pt x="1474470" y="1365250"/>
                    <a:pt x="1469390" y="1365250"/>
                  </a:cubicBezTo>
                  <a:cubicBezTo>
                    <a:pt x="1464310" y="1363980"/>
                    <a:pt x="1457960" y="1366520"/>
                    <a:pt x="1452880" y="1369060"/>
                  </a:cubicBezTo>
                  <a:lnTo>
                    <a:pt x="1440180" y="1336040"/>
                  </a:lnTo>
                  <a:cubicBezTo>
                    <a:pt x="1435100" y="1342390"/>
                    <a:pt x="1430020" y="1346200"/>
                    <a:pt x="1423670" y="1348740"/>
                  </a:cubicBezTo>
                  <a:cubicBezTo>
                    <a:pt x="1417320" y="1351280"/>
                    <a:pt x="1409700" y="1352550"/>
                    <a:pt x="1403350" y="1355090"/>
                  </a:cubicBezTo>
                  <a:cubicBezTo>
                    <a:pt x="1397000" y="1357630"/>
                    <a:pt x="1389380" y="1360170"/>
                    <a:pt x="1384300" y="1365250"/>
                  </a:cubicBezTo>
                  <a:cubicBezTo>
                    <a:pt x="1379220" y="1370330"/>
                    <a:pt x="1363980" y="1374140"/>
                    <a:pt x="1355090" y="1357630"/>
                  </a:cubicBezTo>
                  <a:cubicBezTo>
                    <a:pt x="1353820" y="1363980"/>
                    <a:pt x="1351280" y="1366520"/>
                    <a:pt x="1346200" y="1369060"/>
                  </a:cubicBezTo>
                  <a:cubicBezTo>
                    <a:pt x="1342390" y="1371600"/>
                    <a:pt x="1336040" y="1372870"/>
                    <a:pt x="1330960" y="1375410"/>
                  </a:cubicBezTo>
                  <a:cubicBezTo>
                    <a:pt x="1320800" y="1379220"/>
                    <a:pt x="1310640" y="1386840"/>
                    <a:pt x="1314450" y="1404620"/>
                  </a:cubicBezTo>
                  <a:cubicBezTo>
                    <a:pt x="1304290" y="1390650"/>
                    <a:pt x="1304290" y="1390650"/>
                    <a:pt x="1294130" y="1375410"/>
                  </a:cubicBezTo>
                  <a:cubicBezTo>
                    <a:pt x="1304290" y="1389380"/>
                    <a:pt x="1314450" y="1404620"/>
                    <a:pt x="1303020" y="1413510"/>
                  </a:cubicBezTo>
                  <a:cubicBezTo>
                    <a:pt x="1294130" y="1419860"/>
                    <a:pt x="1287780" y="1427480"/>
                    <a:pt x="1281430" y="1433830"/>
                  </a:cubicBezTo>
                  <a:cubicBezTo>
                    <a:pt x="1276350" y="1440180"/>
                    <a:pt x="1272540" y="1446530"/>
                    <a:pt x="1271270" y="1451610"/>
                  </a:cubicBezTo>
                  <a:cubicBezTo>
                    <a:pt x="1268730" y="1456690"/>
                    <a:pt x="1267460" y="1460500"/>
                    <a:pt x="1267460" y="1463040"/>
                  </a:cubicBezTo>
                  <a:lnTo>
                    <a:pt x="1267460" y="1466850"/>
                  </a:lnTo>
                  <a:cubicBezTo>
                    <a:pt x="1249680" y="1482090"/>
                    <a:pt x="1220470" y="1504950"/>
                    <a:pt x="1195070" y="1525270"/>
                  </a:cubicBezTo>
                  <a:cubicBezTo>
                    <a:pt x="1188720" y="1530350"/>
                    <a:pt x="1182370" y="1535430"/>
                    <a:pt x="1176020" y="1539240"/>
                  </a:cubicBezTo>
                  <a:cubicBezTo>
                    <a:pt x="1169670" y="1543050"/>
                    <a:pt x="1164590" y="1546860"/>
                    <a:pt x="1159510" y="1550670"/>
                  </a:cubicBezTo>
                  <a:cubicBezTo>
                    <a:pt x="1149350" y="1555750"/>
                    <a:pt x="1141730" y="1559560"/>
                    <a:pt x="1137920" y="1557020"/>
                  </a:cubicBezTo>
                  <a:cubicBezTo>
                    <a:pt x="1134110" y="1577340"/>
                    <a:pt x="1118870" y="1582420"/>
                    <a:pt x="1103630" y="1588770"/>
                  </a:cubicBezTo>
                  <a:cubicBezTo>
                    <a:pt x="1088390" y="1595120"/>
                    <a:pt x="1073150" y="1602740"/>
                    <a:pt x="1069340" y="1624330"/>
                  </a:cubicBezTo>
                  <a:cubicBezTo>
                    <a:pt x="1046480" y="1610360"/>
                    <a:pt x="1029970" y="1587500"/>
                    <a:pt x="1012190" y="1569720"/>
                  </a:cubicBezTo>
                  <a:cubicBezTo>
                    <a:pt x="994410" y="1551940"/>
                    <a:pt x="976630" y="1539240"/>
                    <a:pt x="949960" y="1548130"/>
                  </a:cubicBezTo>
                  <a:cubicBezTo>
                    <a:pt x="927100" y="1559560"/>
                    <a:pt x="889000" y="1570990"/>
                    <a:pt x="844550" y="1582420"/>
                  </a:cubicBezTo>
                  <a:cubicBezTo>
                    <a:pt x="822960" y="1588770"/>
                    <a:pt x="798830" y="1593850"/>
                    <a:pt x="773430" y="1600200"/>
                  </a:cubicBezTo>
                  <a:lnTo>
                    <a:pt x="754380" y="1604010"/>
                  </a:lnTo>
                  <a:cubicBezTo>
                    <a:pt x="751840" y="1605280"/>
                    <a:pt x="748030" y="1605280"/>
                    <a:pt x="745490" y="1606550"/>
                  </a:cubicBezTo>
                  <a:lnTo>
                    <a:pt x="741680" y="1606550"/>
                  </a:lnTo>
                  <a:cubicBezTo>
                    <a:pt x="765810" y="1619250"/>
                    <a:pt x="640080" y="1555750"/>
                    <a:pt x="560070" y="1516380"/>
                  </a:cubicBezTo>
                  <a:cubicBezTo>
                    <a:pt x="551180" y="1515110"/>
                    <a:pt x="533400" y="1513840"/>
                    <a:pt x="518160" y="1515110"/>
                  </a:cubicBezTo>
                  <a:cubicBezTo>
                    <a:pt x="514350" y="1515110"/>
                    <a:pt x="509270" y="1516380"/>
                    <a:pt x="505460" y="1516380"/>
                  </a:cubicBezTo>
                  <a:lnTo>
                    <a:pt x="509270" y="1515110"/>
                  </a:lnTo>
                  <a:lnTo>
                    <a:pt x="506730" y="1515110"/>
                  </a:lnTo>
                  <a:cubicBezTo>
                    <a:pt x="499110" y="1513840"/>
                    <a:pt x="490220" y="1504950"/>
                    <a:pt x="485140" y="1494790"/>
                  </a:cubicBezTo>
                  <a:lnTo>
                    <a:pt x="481330" y="1487170"/>
                  </a:lnTo>
                  <a:cubicBezTo>
                    <a:pt x="481330" y="1494790"/>
                    <a:pt x="480060" y="1502410"/>
                    <a:pt x="480060" y="1512570"/>
                  </a:cubicBezTo>
                  <a:cubicBezTo>
                    <a:pt x="480060" y="1504950"/>
                    <a:pt x="481330" y="1496060"/>
                    <a:pt x="481330" y="1487170"/>
                  </a:cubicBezTo>
                  <a:cubicBezTo>
                    <a:pt x="480060" y="1483360"/>
                    <a:pt x="478790" y="1479550"/>
                    <a:pt x="477520" y="1477010"/>
                  </a:cubicBezTo>
                  <a:cubicBezTo>
                    <a:pt x="476250" y="1470660"/>
                    <a:pt x="474980" y="1461770"/>
                    <a:pt x="473710" y="1454150"/>
                  </a:cubicBezTo>
                  <a:cubicBezTo>
                    <a:pt x="469900" y="1422400"/>
                    <a:pt x="467360" y="1391920"/>
                    <a:pt x="463550" y="1363980"/>
                  </a:cubicBezTo>
                  <a:cubicBezTo>
                    <a:pt x="461010" y="1337310"/>
                    <a:pt x="458470" y="1315720"/>
                    <a:pt x="454660" y="1304290"/>
                  </a:cubicBezTo>
                  <a:cubicBezTo>
                    <a:pt x="462280" y="1291590"/>
                    <a:pt x="448310" y="1245870"/>
                    <a:pt x="426720" y="1197610"/>
                  </a:cubicBezTo>
                  <a:cubicBezTo>
                    <a:pt x="405130" y="1149350"/>
                    <a:pt x="375920" y="1098550"/>
                    <a:pt x="346710" y="1078230"/>
                  </a:cubicBezTo>
                  <a:cubicBezTo>
                    <a:pt x="367030" y="1049020"/>
                    <a:pt x="387350" y="1021080"/>
                    <a:pt x="373380" y="1010920"/>
                  </a:cubicBezTo>
                  <a:cubicBezTo>
                    <a:pt x="345440" y="989330"/>
                    <a:pt x="303530" y="1016000"/>
                    <a:pt x="264160" y="1055370"/>
                  </a:cubicBezTo>
                  <a:cubicBezTo>
                    <a:pt x="224790" y="1094740"/>
                    <a:pt x="187960" y="1146810"/>
                    <a:pt x="162560" y="1174750"/>
                  </a:cubicBezTo>
                  <a:cubicBezTo>
                    <a:pt x="115570" y="1183640"/>
                    <a:pt x="71120" y="1117600"/>
                    <a:pt x="60960" y="1065530"/>
                  </a:cubicBezTo>
                  <a:cubicBezTo>
                    <a:pt x="60960" y="1065530"/>
                    <a:pt x="54610" y="1052830"/>
                    <a:pt x="45720" y="1032510"/>
                  </a:cubicBezTo>
                  <a:cubicBezTo>
                    <a:pt x="36830" y="1010920"/>
                    <a:pt x="25400" y="981710"/>
                    <a:pt x="17780" y="946150"/>
                  </a:cubicBezTo>
                  <a:cubicBezTo>
                    <a:pt x="1270" y="876300"/>
                    <a:pt x="0" y="783590"/>
                    <a:pt x="46990" y="708660"/>
                  </a:cubicBezTo>
                  <a:cubicBezTo>
                    <a:pt x="93980" y="633730"/>
                    <a:pt x="149860" y="556260"/>
                    <a:pt x="215900" y="481330"/>
                  </a:cubicBezTo>
                  <a:cubicBezTo>
                    <a:pt x="281940" y="406400"/>
                    <a:pt x="359410" y="332740"/>
                    <a:pt x="444500" y="266700"/>
                  </a:cubicBezTo>
                  <a:cubicBezTo>
                    <a:pt x="530860" y="200660"/>
                    <a:pt x="624840" y="143510"/>
                    <a:pt x="721360" y="97790"/>
                  </a:cubicBezTo>
                  <a:cubicBezTo>
                    <a:pt x="819150" y="52070"/>
                    <a:pt x="919480" y="19050"/>
                    <a:pt x="1017270" y="0"/>
                  </a:cubicBezTo>
                  <a:cubicBezTo>
                    <a:pt x="1043940" y="0"/>
                    <a:pt x="1083310" y="1270"/>
                    <a:pt x="1122680" y="5080"/>
                  </a:cubicBezTo>
                  <a:cubicBezTo>
                    <a:pt x="1141730" y="6350"/>
                    <a:pt x="1162050" y="8890"/>
                    <a:pt x="1179830" y="10160"/>
                  </a:cubicBezTo>
                  <a:cubicBezTo>
                    <a:pt x="1197610" y="11430"/>
                    <a:pt x="1214120" y="13970"/>
                    <a:pt x="1226820" y="15240"/>
                  </a:cubicBezTo>
                  <a:cubicBezTo>
                    <a:pt x="1325880" y="8890"/>
                    <a:pt x="1426210" y="8890"/>
                    <a:pt x="1527810" y="15240"/>
                  </a:cubicBezTo>
                  <a:cubicBezTo>
                    <a:pt x="1629410" y="21590"/>
                    <a:pt x="1727200" y="36830"/>
                    <a:pt x="1817370" y="55880"/>
                  </a:cubicBezTo>
                  <a:cubicBezTo>
                    <a:pt x="1998980" y="93980"/>
                    <a:pt x="2155190" y="149860"/>
                    <a:pt x="2289810" y="201930"/>
                  </a:cubicBezTo>
                  <a:cubicBezTo>
                    <a:pt x="2357120" y="228600"/>
                    <a:pt x="2420620" y="254000"/>
                    <a:pt x="2477770" y="278130"/>
                  </a:cubicBezTo>
                  <a:cubicBezTo>
                    <a:pt x="2531110" y="300990"/>
                    <a:pt x="2584450" y="322580"/>
                    <a:pt x="2637790" y="345440"/>
                  </a:cubicBezTo>
                  <a:cubicBezTo>
                    <a:pt x="2733040" y="384810"/>
                    <a:pt x="2814320" y="416560"/>
                    <a:pt x="2881630" y="441960"/>
                  </a:cubicBezTo>
                  <a:cubicBezTo>
                    <a:pt x="2895600" y="441960"/>
                    <a:pt x="2910840" y="441960"/>
                    <a:pt x="2923540" y="440690"/>
                  </a:cubicBezTo>
                  <a:lnTo>
                    <a:pt x="2942590" y="440690"/>
                  </a:lnTo>
                  <a:cubicBezTo>
                    <a:pt x="2947670" y="440690"/>
                    <a:pt x="2954020" y="441960"/>
                    <a:pt x="2957830" y="443230"/>
                  </a:cubicBezTo>
                  <a:cubicBezTo>
                    <a:pt x="2966720" y="445770"/>
                    <a:pt x="2974340" y="450850"/>
                    <a:pt x="2978150" y="458470"/>
                  </a:cubicBezTo>
                  <a:cubicBezTo>
                    <a:pt x="2984500" y="468630"/>
                    <a:pt x="2990850" y="477520"/>
                    <a:pt x="2998470" y="487680"/>
                  </a:cubicBezTo>
                  <a:cubicBezTo>
                    <a:pt x="3006090" y="496570"/>
                    <a:pt x="3013710" y="504190"/>
                    <a:pt x="3021330" y="511810"/>
                  </a:cubicBezTo>
                  <a:cubicBezTo>
                    <a:pt x="3036570" y="525780"/>
                    <a:pt x="3054350" y="537210"/>
                    <a:pt x="3073400" y="542290"/>
                  </a:cubicBezTo>
                  <a:cubicBezTo>
                    <a:pt x="3110230" y="553720"/>
                    <a:pt x="3152140" y="546100"/>
                    <a:pt x="3183890" y="516890"/>
                  </a:cubicBezTo>
                  <a:cubicBezTo>
                    <a:pt x="3201670" y="547370"/>
                    <a:pt x="3227070" y="553720"/>
                    <a:pt x="3252470" y="556260"/>
                  </a:cubicBezTo>
                  <a:cubicBezTo>
                    <a:pt x="3266440" y="551180"/>
                    <a:pt x="3280410" y="543560"/>
                    <a:pt x="3294380" y="533400"/>
                  </a:cubicBezTo>
                  <a:cubicBezTo>
                    <a:pt x="3298190" y="530860"/>
                    <a:pt x="3300730" y="528320"/>
                    <a:pt x="3304540" y="525780"/>
                  </a:cubicBezTo>
                  <a:cubicBezTo>
                    <a:pt x="3308350" y="523240"/>
                    <a:pt x="3309620" y="520700"/>
                    <a:pt x="3312160" y="518160"/>
                  </a:cubicBezTo>
                  <a:cubicBezTo>
                    <a:pt x="3317240" y="513080"/>
                    <a:pt x="3322320" y="508000"/>
                    <a:pt x="3326130" y="502920"/>
                  </a:cubicBezTo>
                  <a:cubicBezTo>
                    <a:pt x="3343910" y="481330"/>
                    <a:pt x="3355340" y="455930"/>
                    <a:pt x="3364230" y="439420"/>
                  </a:cubicBezTo>
                  <a:cubicBezTo>
                    <a:pt x="3365500" y="441960"/>
                    <a:pt x="3366770" y="444500"/>
                    <a:pt x="3366770" y="447040"/>
                  </a:cubicBezTo>
                  <a:cubicBezTo>
                    <a:pt x="3366770" y="449580"/>
                    <a:pt x="3368040" y="452120"/>
                    <a:pt x="3368040" y="453390"/>
                  </a:cubicBezTo>
                  <a:cubicBezTo>
                    <a:pt x="3368040" y="457200"/>
                    <a:pt x="3368040" y="462280"/>
                    <a:pt x="3366770" y="466090"/>
                  </a:cubicBezTo>
                  <a:cubicBezTo>
                    <a:pt x="3364230" y="473710"/>
                    <a:pt x="3360420" y="480060"/>
                    <a:pt x="3355340" y="486410"/>
                  </a:cubicBezTo>
                  <a:cubicBezTo>
                    <a:pt x="3357880" y="497840"/>
                    <a:pt x="3373120" y="500380"/>
                    <a:pt x="3388360" y="500380"/>
                  </a:cubicBezTo>
                  <a:cubicBezTo>
                    <a:pt x="3403600" y="501650"/>
                    <a:pt x="3420110" y="500380"/>
                    <a:pt x="3422650" y="513080"/>
                  </a:cubicBezTo>
                  <a:cubicBezTo>
                    <a:pt x="3418840" y="533400"/>
                    <a:pt x="3403600" y="554990"/>
                    <a:pt x="3383280" y="570230"/>
                  </a:cubicBezTo>
                  <a:cubicBezTo>
                    <a:pt x="3364230" y="585470"/>
                    <a:pt x="3340100" y="601980"/>
                    <a:pt x="3322320" y="614680"/>
                  </a:cubicBezTo>
                  <a:lnTo>
                    <a:pt x="3343910" y="642620"/>
                  </a:lnTo>
                  <a:cubicBezTo>
                    <a:pt x="3357880" y="632460"/>
                    <a:pt x="3370580" y="621030"/>
                    <a:pt x="3382010" y="610870"/>
                  </a:cubicBezTo>
                  <a:cubicBezTo>
                    <a:pt x="3392170" y="600710"/>
                    <a:pt x="3402330" y="591820"/>
                    <a:pt x="3411220" y="581660"/>
                  </a:cubicBezTo>
                  <a:cubicBezTo>
                    <a:pt x="3429000" y="561340"/>
                    <a:pt x="3446780" y="541020"/>
                    <a:pt x="3463290" y="514350"/>
                  </a:cubicBezTo>
                  <a:cubicBezTo>
                    <a:pt x="3487420" y="492760"/>
                    <a:pt x="3510280" y="481330"/>
                    <a:pt x="3530600" y="478790"/>
                  </a:cubicBezTo>
                  <a:cubicBezTo>
                    <a:pt x="3550920" y="474980"/>
                    <a:pt x="3567430" y="480060"/>
                    <a:pt x="3571240" y="495300"/>
                  </a:cubicBezTo>
                  <a:cubicBezTo>
                    <a:pt x="3569970" y="547370"/>
                    <a:pt x="3540760" y="603250"/>
                    <a:pt x="3500120" y="648970"/>
                  </a:cubicBezTo>
                  <a:cubicBezTo>
                    <a:pt x="3459480" y="693420"/>
                    <a:pt x="3407410" y="730250"/>
                    <a:pt x="3361690" y="759460"/>
                  </a:cubicBezTo>
                  <a:cubicBezTo>
                    <a:pt x="3384550" y="744220"/>
                    <a:pt x="3394710" y="758190"/>
                    <a:pt x="3404870" y="773430"/>
                  </a:cubicBezTo>
                  <a:cubicBezTo>
                    <a:pt x="3416300" y="765810"/>
                    <a:pt x="3364230" y="803910"/>
                    <a:pt x="3293110" y="839470"/>
                  </a:cubicBezTo>
                  <a:cubicBezTo>
                    <a:pt x="3221990" y="873760"/>
                    <a:pt x="3145790" y="899160"/>
                    <a:pt x="3060700" y="911860"/>
                  </a:cubicBezTo>
                  <a:lnTo>
                    <a:pt x="3065780" y="947420"/>
                  </a:lnTo>
                  <a:cubicBezTo>
                    <a:pt x="3086100" y="944880"/>
                    <a:pt x="3105150" y="941070"/>
                    <a:pt x="3125470" y="935990"/>
                  </a:cubicBezTo>
                  <a:cubicBezTo>
                    <a:pt x="3129280" y="953770"/>
                    <a:pt x="3136900" y="988060"/>
                    <a:pt x="3140710" y="1004570"/>
                  </a:cubicBezTo>
                  <a:cubicBezTo>
                    <a:pt x="3121660" y="1010920"/>
                    <a:pt x="3098800" y="1017270"/>
                    <a:pt x="3073400" y="1022350"/>
                  </a:cubicBezTo>
                  <a:cubicBezTo>
                    <a:pt x="3048000" y="1028700"/>
                    <a:pt x="3021330" y="1031240"/>
                    <a:pt x="2994660" y="1035050"/>
                  </a:cubicBezTo>
                  <a:cubicBezTo>
                    <a:pt x="2938780" y="1041400"/>
                    <a:pt x="2881630" y="1043940"/>
                    <a:pt x="2830830" y="1046480"/>
                  </a:cubicBezTo>
                  <a:cubicBezTo>
                    <a:pt x="2805430" y="1047750"/>
                    <a:pt x="2781300" y="1049020"/>
                    <a:pt x="2760980" y="1051560"/>
                  </a:cubicBezTo>
                  <a:cubicBezTo>
                    <a:pt x="2750820" y="1052830"/>
                    <a:pt x="2740660" y="1054100"/>
                    <a:pt x="2731770" y="1056640"/>
                  </a:cubicBezTo>
                  <a:cubicBezTo>
                    <a:pt x="2722880" y="1057910"/>
                    <a:pt x="2713990" y="1060450"/>
                    <a:pt x="2707640" y="1064260"/>
                  </a:cubicBezTo>
                  <a:cubicBezTo>
                    <a:pt x="2678430" y="1075690"/>
                    <a:pt x="2664460" y="1096010"/>
                    <a:pt x="2674620" y="1129030"/>
                  </a:cubicBezTo>
                  <a:cubicBezTo>
                    <a:pt x="2697480" y="1132840"/>
                    <a:pt x="2719070" y="1136650"/>
                    <a:pt x="2741930" y="1139190"/>
                  </a:cubicBezTo>
                  <a:cubicBezTo>
                    <a:pt x="2739390" y="1156970"/>
                    <a:pt x="2734310" y="1191260"/>
                    <a:pt x="2734310" y="1191260"/>
                  </a:cubicBezTo>
                  <a:cubicBezTo>
                    <a:pt x="2802890" y="1209040"/>
                    <a:pt x="2885440" y="1224280"/>
                    <a:pt x="2971800" y="1230630"/>
                  </a:cubicBezTo>
                  <a:lnTo>
                    <a:pt x="3004820" y="1231900"/>
                  </a:lnTo>
                  <a:lnTo>
                    <a:pt x="3070860" y="1231900"/>
                  </a:lnTo>
                  <a:cubicBezTo>
                    <a:pt x="3082290" y="1231900"/>
                    <a:pt x="3092450" y="1230630"/>
                    <a:pt x="3103880" y="1230630"/>
                  </a:cubicBezTo>
                  <a:cubicBezTo>
                    <a:pt x="3147060" y="1229360"/>
                    <a:pt x="3191510" y="1224280"/>
                    <a:pt x="3232150" y="1217930"/>
                  </a:cubicBezTo>
                  <a:cubicBezTo>
                    <a:pt x="3232150" y="1217930"/>
                    <a:pt x="3241040" y="1252220"/>
                    <a:pt x="3246120" y="1268730"/>
                  </a:cubicBezTo>
                  <a:cubicBezTo>
                    <a:pt x="3205480" y="1278890"/>
                    <a:pt x="3162300" y="1289050"/>
                    <a:pt x="3120390" y="1294130"/>
                  </a:cubicBezTo>
                  <a:cubicBezTo>
                    <a:pt x="3152140" y="1290320"/>
                    <a:pt x="3178810" y="1287780"/>
                    <a:pt x="3201670" y="1287780"/>
                  </a:cubicBezTo>
                  <a:cubicBezTo>
                    <a:pt x="3213100" y="1287780"/>
                    <a:pt x="3224530" y="1287780"/>
                    <a:pt x="3234690" y="1289050"/>
                  </a:cubicBezTo>
                  <a:cubicBezTo>
                    <a:pt x="3244850" y="1290320"/>
                    <a:pt x="3253740" y="1291590"/>
                    <a:pt x="3263900" y="1292860"/>
                  </a:cubicBezTo>
                  <a:cubicBezTo>
                    <a:pt x="3281680" y="1296670"/>
                    <a:pt x="3296920" y="1299210"/>
                    <a:pt x="3312160" y="1303020"/>
                  </a:cubicBezTo>
                  <a:cubicBezTo>
                    <a:pt x="3326130" y="1306830"/>
                    <a:pt x="3338830" y="1309370"/>
                    <a:pt x="3351530" y="1309370"/>
                  </a:cubicBezTo>
                  <a:cubicBezTo>
                    <a:pt x="3426460" y="1320800"/>
                    <a:pt x="3540760" y="1285240"/>
                    <a:pt x="3655060" y="1212850"/>
                  </a:cubicBezTo>
                  <a:cubicBezTo>
                    <a:pt x="3684270" y="1195070"/>
                    <a:pt x="3712210" y="1174750"/>
                    <a:pt x="3740150" y="1153160"/>
                  </a:cubicBezTo>
                  <a:cubicBezTo>
                    <a:pt x="3754120" y="1143000"/>
                    <a:pt x="3768090" y="1131570"/>
                    <a:pt x="3782060" y="1120140"/>
                  </a:cubicBezTo>
                  <a:cubicBezTo>
                    <a:pt x="3788410" y="1113790"/>
                    <a:pt x="3796030" y="1108710"/>
                    <a:pt x="3802380" y="1102360"/>
                  </a:cubicBezTo>
                  <a:cubicBezTo>
                    <a:pt x="3808730" y="1096010"/>
                    <a:pt x="3816350" y="1090930"/>
                    <a:pt x="3823970" y="1083310"/>
                  </a:cubicBezTo>
                  <a:cubicBezTo>
                    <a:pt x="3884930" y="1028700"/>
                    <a:pt x="3939540" y="967740"/>
                    <a:pt x="3990340" y="902970"/>
                  </a:cubicBezTo>
                  <a:cubicBezTo>
                    <a:pt x="3997960" y="891540"/>
                    <a:pt x="4005580" y="883920"/>
                    <a:pt x="4013200" y="880110"/>
                  </a:cubicBezTo>
                  <a:cubicBezTo>
                    <a:pt x="4020820" y="875030"/>
                    <a:pt x="4027170" y="873760"/>
                    <a:pt x="4033520" y="873760"/>
                  </a:cubicBezTo>
                  <a:cubicBezTo>
                    <a:pt x="4046220" y="873760"/>
                    <a:pt x="4057650" y="880110"/>
                    <a:pt x="4065270" y="885190"/>
                  </a:cubicBezTo>
                  <a:cubicBezTo>
                    <a:pt x="4093210" y="833120"/>
                    <a:pt x="4117340" y="781050"/>
                    <a:pt x="4140200" y="727710"/>
                  </a:cubicBezTo>
                  <a:cubicBezTo>
                    <a:pt x="4145280" y="713740"/>
                    <a:pt x="4151630" y="699770"/>
                    <a:pt x="4156710" y="685800"/>
                  </a:cubicBezTo>
                  <a:cubicBezTo>
                    <a:pt x="4159250" y="679450"/>
                    <a:pt x="4161790" y="671830"/>
                    <a:pt x="4164330" y="665480"/>
                  </a:cubicBezTo>
                  <a:cubicBezTo>
                    <a:pt x="4166870" y="657860"/>
                    <a:pt x="4169410" y="651510"/>
                    <a:pt x="4171950" y="643890"/>
                  </a:cubicBezTo>
                  <a:cubicBezTo>
                    <a:pt x="4177030" y="628650"/>
                    <a:pt x="4182110" y="614680"/>
                    <a:pt x="4187190" y="600710"/>
                  </a:cubicBezTo>
                  <a:cubicBezTo>
                    <a:pt x="4192270" y="585470"/>
                    <a:pt x="4196080" y="570230"/>
                    <a:pt x="4199890" y="553720"/>
                  </a:cubicBezTo>
                  <a:lnTo>
                    <a:pt x="4206240" y="529590"/>
                  </a:lnTo>
                  <a:cubicBezTo>
                    <a:pt x="4208780" y="521970"/>
                    <a:pt x="4210050" y="513080"/>
                    <a:pt x="4211320" y="504190"/>
                  </a:cubicBezTo>
                  <a:cubicBezTo>
                    <a:pt x="4215130" y="487680"/>
                    <a:pt x="4217670" y="471170"/>
                    <a:pt x="4220210" y="453390"/>
                  </a:cubicBezTo>
                  <a:cubicBezTo>
                    <a:pt x="4222750" y="440690"/>
                    <a:pt x="4239260" y="582930"/>
                    <a:pt x="4235450" y="601980"/>
                  </a:cubicBezTo>
                  <a:close/>
                  <a:moveTo>
                    <a:pt x="543560" y="1503680"/>
                  </a:moveTo>
                  <a:lnTo>
                    <a:pt x="497840" y="1480820"/>
                  </a:lnTo>
                  <a:cubicBezTo>
                    <a:pt x="500380" y="1482090"/>
                    <a:pt x="513080" y="1488440"/>
                    <a:pt x="542290" y="1502410"/>
                  </a:cubicBezTo>
                  <a:cubicBezTo>
                    <a:pt x="543560" y="1502410"/>
                    <a:pt x="543560" y="1502410"/>
                    <a:pt x="543560" y="1503680"/>
                  </a:cubicBezTo>
                  <a:close/>
                  <a:moveTo>
                    <a:pt x="495300" y="1515110"/>
                  </a:moveTo>
                  <a:cubicBezTo>
                    <a:pt x="492760" y="1516380"/>
                    <a:pt x="491490" y="1516380"/>
                    <a:pt x="490220" y="1516380"/>
                  </a:cubicBezTo>
                  <a:cubicBezTo>
                    <a:pt x="488950" y="1516380"/>
                    <a:pt x="488950" y="1517650"/>
                    <a:pt x="487680" y="1517650"/>
                  </a:cubicBezTo>
                  <a:cubicBezTo>
                    <a:pt x="492760" y="1515110"/>
                    <a:pt x="499110" y="1513840"/>
                    <a:pt x="505460" y="1512570"/>
                  </a:cubicBezTo>
                  <a:lnTo>
                    <a:pt x="501650" y="1512570"/>
                  </a:lnTo>
                  <a:cubicBezTo>
                    <a:pt x="500380" y="1513840"/>
                    <a:pt x="497840" y="1513840"/>
                    <a:pt x="495300" y="1515110"/>
                  </a:cubicBezTo>
                  <a:close/>
                  <a:moveTo>
                    <a:pt x="480060" y="1522730"/>
                  </a:moveTo>
                  <a:lnTo>
                    <a:pt x="480060" y="1513840"/>
                  </a:lnTo>
                  <a:lnTo>
                    <a:pt x="480060" y="1520190"/>
                  </a:lnTo>
                  <a:lnTo>
                    <a:pt x="480060" y="1517650"/>
                  </a:lnTo>
                  <a:lnTo>
                    <a:pt x="480060" y="1522730"/>
                  </a:lnTo>
                  <a:cubicBezTo>
                    <a:pt x="480060" y="1524000"/>
                    <a:pt x="478790" y="1524000"/>
                    <a:pt x="480060" y="1522730"/>
                  </a:cubicBezTo>
                  <a:cubicBezTo>
                    <a:pt x="478790" y="1524000"/>
                    <a:pt x="480060" y="1524000"/>
                    <a:pt x="480060" y="1522730"/>
                  </a:cubicBezTo>
                  <a:cubicBezTo>
                    <a:pt x="478790" y="1535430"/>
                    <a:pt x="478790" y="1544320"/>
                    <a:pt x="478790" y="1546860"/>
                  </a:cubicBezTo>
                  <a:cubicBezTo>
                    <a:pt x="478790" y="1545590"/>
                    <a:pt x="478790" y="1537970"/>
                    <a:pt x="480060" y="1522730"/>
                  </a:cubicBezTo>
                  <a:cubicBezTo>
                    <a:pt x="480060" y="1522730"/>
                    <a:pt x="481330" y="1521460"/>
                    <a:pt x="482600" y="1521460"/>
                  </a:cubicBezTo>
                  <a:lnTo>
                    <a:pt x="483870" y="1521460"/>
                  </a:lnTo>
                  <a:cubicBezTo>
                    <a:pt x="481330" y="1521460"/>
                    <a:pt x="480060" y="1522730"/>
                    <a:pt x="480060" y="1522730"/>
                  </a:cubicBezTo>
                  <a:close/>
                </a:path>
              </a:pathLst>
            </a:custGeom>
            <a:blipFill>
              <a:blip r:embed="rId4"/>
              <a:stretch>
                <a:fillRect b="-73554"/>
              </a:stretch>
            </a:blipFill>
          </p:spPr>
          <p:txBody>
            <a:bodyPr/>
            <a:lstStyle/>
            <a:p>
              <a:endParaRPr lang="zh-CN" altLang="en-US"/>
            </a:p>
          </p:txBody>
        </p:sp>
      </p:grpSp>
      <p:sp>
        <p:nvSpPr>
          <p:cNvPr id="5" name="Freeform 5"/>
          <p:cNvSpPr/>
          <p:nvPr/>
        </p:nvSpPr>
        <p:spPr>
          <a:xfrm>
            <a:off x="1793877" y="1028700"/>
            <a:ext cx="4166405" cy="939524"/>
          </a:xfrm>
          <a:custGeom>
            <a:avLst/>
            <a:gdLst/>
            <a:ahLst/>
            <a:cxnLst/>
            <a:rect l="l" t="t" r="r" b="b"/>
            <a:pathLst>
              <a:path w="4166405" h="939524">
                <a:moveTo>
                  <a:pt x="0" y="0"/>
                </a:moveTo>
                <a:lnTo>
                  <a:pt x="4166405" y="0"/>
                </a:lnTo>
                <a:lnTo>
                  <a:pt x="4166405" y="939524"/>
                </a:lnTo>
                <a:lnTo>
                  <a:pt x="0" y="9395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6" name="Freeform 6"/>
          <p:cNvSpPr/>
          <p:nvPr/>
        </p:nvSpPr>
        <p:spPr>
          <a:xfrm>
            <a:off x="9591129" y="2945815"/>
            <a:ext cx="1584898" cy="1569049"/>
          </a:xfrm>
          <a:custGeom>
            <a:avLst/>
            <a:gdLst/>
            <a:ahLst/>
            <a:cxnLst/>
            <a:rect l="l" t="t" r="r" b="b"/>
            <a:pathLst>
              <a:path w="1584898" h="1569049">
                <a:moveTo>
                  <a:pt x="0" y="0"/>
                </a:moveTo>
                <a:lnTo>
                  <a:pt x="1584898" y="0"/>
                </a:lnTo>
                <a:lnTo>
                  <a:pt x="1584898" y="1569049"/>
                </a:lnTo>
                <a:lnTo>
                  <a:pt x="0" y="15690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7" name="Freeform 7"/>
          <p:cNvSpPr/>
          <p:nvPr/>
        </p:nvSpPr>
        <p:spPr>
          <a:xfrm>
            <a:off x="10047784" y="3415261"/>
            <a:ext cx="706358" cy="706358"/>
          </a:xfrm>
          <a:custGeom>
            <a:avLst/>
            <a:gdLst/>
            <a:ahLst/>
            <a:cxnLst/>
            <a:rect l="l" t="t" r="r" b="b"/>
            <a:pathLst>
              <a:path w="706358" h="706358">
                <a:moveTo>
                  <a:pt x="0" y="0"/>
                </a:moveTo>
                <a:lnTo>
                  <a:pt x="706358" y="0"/>
                </a:lnTo>
                <a:lnTo>
                  <a:pt x="706358" y="706358"/>
                </a:lnTo>
                <a:lnTo>
                  <a:pt x="0" y="7063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sp>
        <p:nvSpPr>
          <p:cNvPr id="8" name="Freeform 8"/>
          <p:cNvSpPr/>
          <p:nvPr/>
        </p:nvSpPr>
        <p:spPr>
          <a:xfrm>
            <a:off x="2715716" y="2784972"/>
            <a:ext cx="4717056" cy="4717056"/>
          </a:xfrm>
          <a:custGeom>
            <a:avLst/>
            <a:gdLst/>
            <a:ahLst/>
            <a:cxnLst/>
            <a:rect l="l" t="t" r="r" b="b"/>
            <a:pathLst>
              <a:path w="4717056" h="4717056">
                <a:moveTo>
                  <a:pt x="0" y="0"/>
                </a:moveTo>
                <a:lnTo>
                  <a:pt x="4717055" y="0"/>
                </a:lnTo>
                <a:lnTo>
                  <a:pt x="4717055" y="4717056"/>
                </a:lnTo>
                <a:lnTo>
                  <a:pt x="0" y="4717056"/>
                </a:lnTo>
                <a:lnTo>
                  <a:pt x="0" y="0"/>
                </a:lnTo>
                <a:close/>
              </a:path>
            </a:pathLst>
          </a:custGeom>
          <a:blipFill>
            <a:blip r:embed="rId11"/>
            <a:stretch>
              <a:fillRect/>
            </a:stretch>
          </a:blipFill>
        </p:spPr>
        <p:txBody>
          <a:bodyPr/>
          <a:lstStyle/>
          <a:p>
            <a:endParaRPr lang="zh-CN" altLang="en-US"/>
          </a:p>
        </p:txBody>
      </p:sp>
      <p:sp>
        <p:nvSpPr>
          <p:cNvPr id="9" name="TextBox 9"/>
          <p:cNvSpPr txBox="1"/>
          <p:nvPr/>
        </p:nvSpPr>
        <p:spPr>
          <a:xfrm>
            <a:off x="2234521" y="1422638"/>
            <a:ext cx="6536482"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DEMONSTRATION</a:t>
            </a:r>
          </a:p>
        </p:txBody>
      </p:sp>
      <p:sp>
        <p:nvSpPr>
          <p:cNvPr id="10" name="TextBox 10"/>
          <p:cNvSpPr txBox="1"/>
          <p:nvPr/>
        </p:nvSpPr>
        <p:spPr>
          <a:xfrm>
            <a:off x="11491267" y="3534760"/>
            <a:ext cx="4583529" cy="405765"/>
          </a:xfrm>
          <a:prstGeom prst="rect">
            <a:avLst/>
          </a:prstGeom>
        </p:spPr>
        <p:txBody>
          <a:bodyPr lIns="0" tIns="0" rIns="0" bIns="0" rtlCol="0" anchor="t">
            <a:spAutoFit/>
          </a:bodyPr>
          <a:lstStyle/>
          <a:p>
            <a:pPr>
              <a:lnSpc>
                <a:spcPts val="3360"/>
              </a:lnSpc>
            </a:pPr>
            <a:r>
              <a:rPr lang="en-US" sz="2400" dirty="0">
                <a:solidFill>
                  <a:srgbClr val="000000"/>
                </a:solidFill>
                <a:latin typeface="PT Sans"/>
              </a:rPr>
              <a:t>Problem solved</a:t>
            </a:r>
          </a:p>
        </p:txBody>
      </p:sp>
      <p:sp>
        <p:nvSpPr>
          <p:cNvPr id="11" name="TextBox 11"/>
          <p:cNvSpPr txBox="1"/>
          <p:nvPr/>
        </p:nvSpPr>
        <p:spPr>
          <a:xfrm>
            <a:off x="11491267" y="3034380"/>
            <a:ext cx="5000606" cy="490855"/>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TRADE TITEN - MADE BY KAY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666"/>
            </a:stretch>
          </a:blipFill>
        </p:spPr>
        <p:txBody>
          <a:bodyPr/>
          <a:lstStyle/>
          <a:p>
            <a:endParaRPr lang="zh-CN" altLang="en-US"/>
          </a:p>
        </p:txBody>
      </p:sp>
      <p:sp>
        <p:nvSpPr>
          <p:cNvPr id="3" name="Freeform 3"/>
          <p:cNvSpPr/>
          <p:nvPr/>
        </p:nvSpPr>
        <p:spPr>
          <a:xfrm>
            <a:off x="7157090" y="-1401078"/>
            <a:ext cx="17363364" cy="12631847"/>
          </a:xfrm>
          <a:custGeom>
            <a:avLst/>
            <a:gdLst/>
            <a:ahLst/>
            <a:cxnLst/>
            <a:rect l="l" t="t" r="r" b="b"/>
            <a:pathLst>
              <a:path w="17363364" h="12631847">
                <a:moveTo>
                  <a:pt x="0" y="0"/>
                </a:moveTo>
                <a:lnTo>
                  <a:pt x="17363364" y="0"/>
                </a:lnTo>
                <a:lnTo>
                  <a:pt x="17363364" y="12631848"/>
                </a:lnTo>
                <a:lnTo>
                  <a:pt x="0" y="126318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TextBox 4"/>
          <p:cNvSpPr txBox="1"/>
          <p:nvPr/>
        </p:nvSpPr>
        <p:spPr>
          <a:xfrm>
            <a:off x="8825335" y="3941250"/>
            <a:ext cx="8433965" cy="1354066"/>
          </a:xfrm>
          <a:prstGeom prst="rect">
            <a:avLst/>
          </a:prstGeom>
        </p:spPr>
        <p:txBody>
          <a:bodyPr lIns="0" tIns="0" rIns="0" bIns="0" rtlCol="0" anchor="t">
            <a:spAutoFit/>
          </a:bodyPr>
          <a:lstStyle/>
          <a:p>
            <a:pPr algn="r">
              <a:lnSpc>
                <a:spcPts val="10462"/>
              </a:lnSpc>
            </a:pPr>
            <a:r>
              <a:rPr lang="en-US" sz="9341">
                <a:solidFill>
                  <a:srgbClr val="FFFFFF"/>
                </a:solidFill>
                <a:latin typeface="Lilita One"/>
              </a:rPr>
              <a:t>THANKS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998521" y="5943552"/>
            <a:ext cx="9188937" cy="3204642"/>
          </a:xfrm>
          <a:custGeom>
            <a:avLst/>
            <a:gdLst/>
            <a:ahLst/>
            <a:cxnLst/>
            <a:rect l="l" t="t" r="r" b="b"/>
            <a:pathLst>
              <a:path w="9188937" h="3204642">
                <a:moveTo>
                  <a:pt x="9188937" y="0"/>
                </a:moveTo>
                <a:lnTo>
                  <a:pt x="0" y="0"/>
                </a:lnTo>
                <a:lnTo>
                  <a:pt x="0" y="3204642"/>
                </a:lnTo>
                <a:lnTo>
                  <a:pt x="9188937" y="3204642"/>
                </a:lnTo>
                <a:lnTo>
                  <a:pt x="91889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grpSp>
        <p:nvGrpSpPr>
          <p:cNvPr id="3" name="Group 3"/>
          <p:cNvGrpSpPr/>
          <p:nvPr/>
        </p:nvGrpSpPr>
        <p:grpSpPr>
          <a:xfrm>
            <a:off x="0" y="5468202"/>
            <a:ext cx="18288000" cy="7867335"/>
            <a:chOff x="0" y="0"/>
            <a:chExt cx="6340094" cy="2727452"/>
          </a:xfrm>
        </p:grpSpPr>
        <p:sp>
          <p:nvSpPr>
            <p:cNvPr id="4" name="Freeform 4"/>
            <p:cNvSpPr/>
            <p:nvPr/>
          </p:nvSpPr>
          <p:spPr>
            <a:xfrm>
              <a:off x="-11938" y="-127"/>
              <a:ext cx="6405753" cy="2810129"/>
            </a:xfrm>
            <a:custGeom>
              <a:avLst/>
              <a:gdLst/>
              <a:ahLst/>
              <a:cxnLst/>
              <a:rect l="l" t="t" r="r" b="b"/>
              <a:pathLst>
                <a:path w="6405753" h="2810129">
                  <a:moveTo>
                    <a:pt x="6344539" y="2579370"/>
                  </a:moveTo>
                  <a:cubicBezTo>
                    <a:pt x="6225032" y="2610739"/>
                    <a:pt x="6134989" y="2542032"/>
                    <a:pt x="6031484" y="2579370"/>
                  </a:cubicBezTo>
                  <a:cubicBezTo>
                    <a:pt x="5947918" y="2622296"/>
                    <a:pt x="5774182" y="2581783"/>
                    <a:pt x="5662676" y="2716657"/>
                  </a:cubicBezTo>
                  <a:cubicBezTo>
                    <a:pt x="5609590" y="2650998"/>
                    <a:pt x="5529707" y="2747137"/>
                    <a:pt x="5288280" y="2713736"/>
                  </a:cubicBezTo>
                  <a:cubicBezTo>
                    <a:pt x="5287391" y="2762504"/>
                    <a:pt x="5234051" y="2660269"/>
                    <a:pt x="5208143" y="2710688"/>
                  </a:cubicBezTo>
                  <a:cubicBezTo>
                    <a:pt x="5181092" y="2724785"/>
                    <a:pt x="5202174" y="2729611"/>
                    <a:pt x="5169408" y="2681097"/>
                  </a:cubicBezTo>
                  <a:cubicBezTo>
                    <a:pt x="5152009" y="2710307"/>
                    <a:pt x="5136515" y="2744724"/>
                    <a:pt x="5061204" y="2718054"/>
                  </a:cubicBezTo>
                  <a:cubicBezTo>
                    <a:pt x="4888992" y="2675255"/>
                    <a:pt x="5005070" y="2555748"/>
                    <a:pt x="4741418" y="2711958"/>
                  </a:cubicBezTo>
                  <a:cubicBezTo>
                    <a:pt x="4690364" y="2773934"/>
                    <a:pt x="4576699" y="2529332"/>
                    <a:pt x="4518152" y="2727706"/>
                  </a:cubicBezTo>
                  <a:cubicBezTo>
                    <a:pt x="4495927" y="2703703"/>
                    <a:pt x="4502277" y="2678176"/>
                    <a:pt x="4434713" y="2724404"/>
                  </a:cubicBezTo>
                  <a:cubicBezTo>
                    <a:pt x="4353052" y="2583688"/>
                    <a:pt x="4388993" y="2810129"/>
                    <a:pt x="4229735" y="2630678"/>
                  </a:cubicBezTo>
                  <a:cubicBezTo>
                    <a:pt x="4124325" y="2733167"/>
                    <a:pt x="4142232" y="2647188"/>
                    <a:pt x="3952494" y="2673985"/>
                  </a:cubicBezTo>
                  <a:cubicBezTo>
                    <a:pt x="3946398" y="2686939"/>
                    <a:pt x="3861562" y="2546985"/>
                    <a:pt x="3820414" y="2592324"/>
                  </a:cubicBezTo>
                  <a:cubicBezTo>
                    <a:pt x="3744849" y="2663444"/>
                    <a:pt x="3824478" y="2470658"/>
                    <a:pt x="3628517" y="2613660"/>
                  </a:cubicBezTo>
                  <a:cubicBezTo>
                    <a:pt x="3549396" y="2616581"/>
                    <a:pt x="3423793" y="2593467"/>
                    <a:pt x="3348228" y="2620899"/>
                  </a:cubicBezTo>
                  <a:cubicBezTo>
                    <a:pt x="3128137" y="2659380"/>
                    <a:pt x="2869184" y="2391029"/>
                    <a:pt x="2732913" y="2578862"/>
                  </a:cubicBezTo>
                  <a:cubicBezTo>
                    <a:pt x="2596388" y="2573147"/>
                    <a:pt x="2733548" y="2490851"/>
                    <a:pt x="2620391" y="2569845"/>
                  </a:cubicBezTo>
                  <a:cubicBezTo>
                    <a:pt x="2540127" y="2564257"/>
                    <a:pt x="2430145" y="2507615"/>
                    <a:pt x="2260600" y="2601214"/>
                  </a:cubicBezTo>
                  <a:cubicBezTo>
                    <a:pt x="2163826" y="2507869"/>
                    <a:pt x="1953387" y="2629281"/>
                    <a:pt x="1780921" y="2674366"/>
                  </a:cubicBezTo>
                  <a:cubicBezTo>
                    <a:pt x="1655572" y="2620645"/>
                    <a:pt x="1732153" y="2585085"/>
                    <a:pt x="1527937" y="2577719"/>
                  </a:cubicBezTo>
                  <a:cubicBezTo>
                    <a:pt x="1522730" y="2618486"/>
                    <a:pt x="1401064" y="2431542"/>
                    <a:pt x="1242822" y="2514219"/>
                  </a:cubicBezTo>
                  <a:cubicBezTo>
                    <a:pt x="1157097" y="2447417"/>
                    <a:pt x="1153922" y="2426970"/>
                    <a:pt x="1015238" y="2392426"/>
                  </a:cubicBezTo>
                  <a:cubicBezTo>
                    <a:pt x="1003681" y="2341118"/>
                    <a:pt x="926084" y="2455545"/>
                    <a:pt x="812673" y="2341880"/>
                  </a:cubicBezTo>
                  <a:cubicBezTo>
                    <a:pt x="823849" y="2369820"/>
                    <a:pt x="647573" y="2384171"/>
                    <a:pt x="500380" y="2378456"/>
                  </a:cubicBezTo>
                  <a:cubicBezTo>
                    <a:pt x="450342" y="2418461"/>
                    <a:pt x="318897" y="2407412"/>
                    <a:pt x="286639" y="2297303"/>
                  </a:cubicBezTo>
                  <a:cubicBezTo>
                    <a:pt x="296164" y="2252853"/>
                    <a:pt x="55753" y="2355596"/>
                    <a:pt x="15748" y="2150237"/>
                  </a:cubicBezTo>
                  <a:cubicBezTo>
                    <a:pt x="21590" y="1811147"/>
                    <a:pt x="0" y="1459103"/>
                    <a:pt x="21971" y="1133348"/>
                  </a:cubicBezTo>
                  <a:cubicBezTo>
                    <a:pt x="10414" y="1100455"/>
                    <a:pt x="41148" y="1118235"/>
                    <a:pt x="160274" y="1068197"/>
                  </a:cubicBezTo>
                  <a:cubicBezTo>
                    <a:pt x="154432" y="1068832"/>
                    <a:pt x="231521" y="1060323"/>
                    <a:pt x="299466" y="963676"/>
                  </a:cubicBezTo>
                  <a:cubicBezTo>
                    <a:pt x="393446" y="954786"/>
                    <a:pt x="517271" y="920496"/>
                    <a:pt x="601345" y="876808"/>
                  </a:cubicBezTo>
                  <a:cubicBezTo>
                    <a:pt x="798195" y="804291"/>
                    <a:pt x="1148334" y="861187"/>
                    <a:pt x="1703959" y="757936"/>
                  </a:cubicBezTo>
                  <a:cubicBezTo>
                    <a:pt x="1813052" y="727964"/>
                    <a:pt x="1983486" y="698119"/>
                    <a:pt x="2136267" y="653923"/>
                  </a:cubicBezTo>
                  <a:cubicBezTo>
                    <a:pt x="2183511" y="682625"/>
                    <a:pt x="2232533" y="484505"/>
                    <a:pt x="2451481" y="549148"/>
                  </a:cubicBezTo>
                  <a:cubicBezTo>
                    <a:pt x="2574925" y="459486"/>
                    <a:pt x="2834386" y="428244"/>
                    <a:pt x="2954782" y="370078"/>
                  </a:cubicBezTo>
                  <a:cubicBezTo>
                    <a:pt x="3069971" y="428371"/>
                    <a:pt x="3234690" y="359791"/>
                    <a:pt x="3365246" y="358521"/>
                  </a:cubicBezTo>
                  <a:cubicBezTo>
                    <a:pt x="3593084" y="353568"/>
                    <a:pt x="3280283" y="279781"/>
                    <a:pt x="3941191" y="246634"/>
                  </a:cubicBezTo>
                  <a:cubicBezTo>
                    <a:pt x="4057015" y="296799"/>
                    <a:pt x="4163822" y="290068"/>
                    <a:pt x="4347464" y="251460"/>
                  </a:cubicBezTo>
                  <a:cubicBezTo>
                    <a:pt x="4490593" y="280035"/>
                    <a:pt x="4547108" y="297434"/>
                    <a:pt x="4663440" y="260604"/>
                  </a:cubicBezTo>
                  <a:cubicBezTo>
                    <a:pt x="4872990" y="206375"/>
                    <a:pt x="5081270" y="124968"/>
                    <a:pt x="5417312" y="38989"/>
                  </a:cubicBezTo>
                  <a:cubicBezTo>
                    <a:pt x="5440680" y="11176"/>
                    <a:pt x="5415661" y="57404"/>
                    <a:pt x="5664708" y="40259"/>
                  </a:cubicBezTo>
                  <a:cubicBezTo>
                    <a:pt x="5680583" y="41783"/>
                    <a:pt x="5709158" y="123444"/>
                    <a:pt x="5803646" y="65024"/>
                  </a:cubicBezTo>
                  <a:cubicBezTo>
                    <a:pt x="5848731" y="93726"/>
                    <a:pt x="6070092" y="63373"/>
                    <a:pt x="6161278" y="0"/>
                  </a:cubicBezTo>
                  <a:cubicBezTo>
                    <a:pt x="6182741" y="2413"/>
                    <a:pt x="6292977" y="50419"/>
                    <a:pt x="6313424" y="7874"/>
                  </a:cubicBezTo>
                  <a:cubicBezTo>
                    <a:pt x="6405753" y="480187"/>
                    <a:pt x="6289675" y="967359"/>
                    <a:pt x="6351905" y="1457198"/>
                  </a:cubicBezTo>
                  <a:cubicBezTo>
                    <a:pt x="6322441" y="1836928"/>
                    <a:pt x="6344285" y="2161159"/>
                    <a:pt x="6344539" y="2579370"/>
                  </a:cubicBezTo>
                  <a:close/>
                </a:path>
              </a:pathLst>
            </a:custGeom>
            <a:blipFill>
              <a:blip r:embed="rId4"/>
              <a:stretch>
                <a:fillRect t="-7817" b="-7817"/>
              </a:stretch>
            </a:blipFill>
          </p:spPr>
          <p:txBody>
            <a:bodyPr/>
            <a:lstStyle/>
            <a:p>
              <a:endParaRPr lang="zh-CN" altLang="en-US"/>
            </a:p>
          </p:txBody>
        </p:sp>
      </p:grpSp>
      <p:sp>
        <p:nvSpPr>
          <p:cNvPr id="5" name="Freeform 5"/>
          <p:cNvSpPr/>
          <p:nvPr/>
        </p:nvSpPr>
        <p:spPr>
          <a:xfrm>
            <a:off x="1428862" y="1028700"/>
            <a:ext cx="4534304" cy="1022486"/>
          </a:xfrm>
          <a:custGeom>
            <a:avLst/>
            <a:gdLst/>
            <a:ahLst/>
            <a:cxnLst/>
            <a:rect l="l" t="t" r="r" b="b"/>
            <a:pathLst>
              <a:path w="4534304" h="1022486">
                <a:moveTo>
                  <a:pt x="0" y="0"/>
                </a:moveTo>
                <a:lnTo>
                  <a:pt x="4534304" y="0"/>
                </a:lnTo>
                <a:lnTo>
                  <a:pt x="4534304" y="1022486"/>
                </a:lnTo>
                <a:lnTo>
                  <a:pt x="0" y="10224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6" name="Freeform 6"/>
          <p:cNvSpPr/>
          <p:nvPr/>
        </p:nvSpPr>
        <p:spPr>
          <a:xfrm>
            <a:off x="9984553" y="1539943"/>
            <a:ext cx="1584898" cy="1569049"/>
          </a:xfrm>
          <a:custGeom>
            <a:avLst/>
            <a:gdLst/>
            <a:ahLst/>
            <a:cxnLst/>
            <a:rect l="l" t="t" r="r" b="b"/>
            <a:pathLst>
              <a:path w="1584898" h="1569049">
                <a:moveTo>
                  <a:pt x="0" y="0"/>
                </a:moveTo>
                <a:lnTo>
                  <a:pt x="1584898" y="0"/>
                </a:lnTo>
                <a:lnTo>
                  <a:pt x="1584898" y="1569049"/>
                </a:lnTo>
                <a:lnTo>
                  <a:pt x="0" y="15690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7" name="Freeform 7"/>
          <p:cNvSpPr/>
          <p:nvPr/>
        </p:nvSpPr>
        <p:spPr>
          <a:xfrm>
            <a:off x="9984553" y="3404338"/>
            <a:ext cx="1584898" cy="1569049"/>
          </a:xfrm>
          <a:custGeom>
            <a:avLst/>
            <a:gdLst/>
            <a:ahLst/>
            <a:cxnLst/>
            <a:rect l="l" t="t" r="r" b="b"/>
            <a:pathLst>
              <a:path w="1584898" h="1569049">
                <a:moveTo>
                  <a:pt x="0" y="0"/>
                </a:moveTo>
                <a:lnTo>
                  <a:pt x="1584898" y="0"/>
                </a:lnTo>
                <a:lnTo>
                  <a:pt x="1584898" y="1569049"/>
                </a:lnTo>
                <a:lnTo>
                  <a:pt x="0" y="15690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8" name="Freeform 8"/>
          <p:cNvSpPr/>
          <p:nvPr/>
        </p:nvSpPr>
        <p:spPr>
          <a:xfrm>
            <a:off x="10395177" y="1942643"/>
            <a:ext cx="763649" cy="763649"/>
          </a:xfrm>
          <a:custGeom>
            <a:avLst/>
            <a:gdLst/>
            <a:ahLst/>
            <a:cxnLst/>
            <a:rect l="l" t="t" r="r" b="b"/>
            <a:pathLst>
              <a:path w="763649" h="763649">
                <a:moveTo>
                  <a:pt x="0" y="0"/>
                </a:moveTo>
                <a:lnTo>
                  <a:pt x="763649" y="0"/>
                </a:lnTo>
                <a:lnTo>
                  <a:pt x="763649" y="763649"/>
                </a:lnTo>
                <a:lnTo>
                  <a:pt x="0" y="76364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sp>
        <p:nvSpPr>
          <p:cNvPr id="9" name="Freeform 9"/>
          <p:cNvSpPr/>
          <p:nvPr/>
        </p:nvSpPr>
        <p:spPr>
          <a:xfrm>
            <a:off x="10464433" y="3798153"/>
            <a:ext cx="625137" cy="795987"/>
          </a:xfrm>
          <a:custGeom>
            <a:avLst/>
            <a:gdLst/>
            <a:ahLst/>
            <a:cxnLst/>
            <a:rect l="l" t="t" r="r" b="b"/>
            <a:pathLst>
              <a:path w="625137" h="795987">
                <a:moveTo>
                  <a:pt x="0" y="0"/>
                </a:moveTo>
                <a:lnTo>
                  <a:pt x="625137" y="0"/>
                </a:lnTo>
                <a:lnTo>
                  <a:pt x="625137" y="795988"/>
                </a:lnTo>
                <a:lnTo>
                  <a:pt x="0" y="7959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CN" altLang="en-US"/>
          </a:p>
        </p:txBody>
      </p:sp>
      <p:sp>
        <p:nvSpPr>
          <p:cNvPr id="10" name="TextBox 10"/>
          <p:cNvSpPr txBox="1"/>
          <p:nvPr/>
        </p:nvSpPr>
        <p:spPr>
          <a:xfrm>
            <a:off x="1742665" y="1571177"/>
            <a:ext cx="7561903" cy="1718296"/>
          </a:xfrm>
          <a:prstGeom prst="rect">
            <a:avLst/>
          </a:prstGeom>
        </p:spPr>
        <p:txBody>
          <a:bodyPr lIns="0" tIns="0" rIns="0" bIns="0" rtlCol="0" anchor="t">
            <a:spAutoFit/>
          </a:bodyPr>
          <a:lstStyle/>
          <a:p>
            <a:pPr>
              <a:lnSpc>
                <a:spcPts val="6718"/>
              </a:lnSpc>
            </a:pPr>
            <a:r>
              <a:rPr lang="en-US" sz="5998">
                <a:solidFill>
                  <a:srgbClr val="000000"/>
                </a:solidFill>
                <a:latin typeface="Lilita One"/>
              </a:rPr>
              <a:t>META</a:t>
            </a:r>
          </a:p>
          <a:p>
            <a:pPr>
              <a:lnSpc>
                <a:spcPts val="6718"/>
              </a:lnSpc>
            </a:pPr>
            <a:r>
              <a:rPr lang="en-US" sz="5998">
                <a:solidFill>
                  <a:srgbClr val="000000"/>
                </a:solidFill>
                <a:latin typeface="Lilita One"/>
              </a:rPr>
              <a:t>BUSINESS PREVIEW</a:t>
            </a:r>
          </a:p>
        </p:txBody>
      </p:sp>
      <p:sp>
        <p:nvSpPr>
          <p:cNvPr id="11" name="TextBox 11"/>
          <p:cNvSpPr txBox="1"/>
          <p:nvPr/>
        </p:nvSpPr>
        <p:spPr>
          <a:xfrm>
            <a:off x="1742665" y="4148522"/>
            <a:ext cx="7451313" cy="405765"/>
          </a:xfrm>
          <a:prstGeom prst="rect">
            <a:avLst/>
          </a:prstGeom>
        </p:spPr>
        <p:txBody>
          <a:bodyPr lIns="0" tIns="0" rIns="0" bIns="0" rtlCol="0" anchor="t">
            <a:spAutoFit/>
          </a:bodyPr>
          <a:lstStyle/>
          <a:p>
            <a:pPr>
              <a:lnSpc>
                <a:spcPts val="3360"/>
              </a:lnSpc>
            </a:pPr>
            <a:r>
              <a:rPr lang="en-US" sz="2400">
                <a:solidFill>
                  <a:srgbClr val="000000"/>
                </a:solidFill>
                <a:latin typeface="PT Sans"/>
              </a:rPr>
              <a:t>Stock Returns + Trading Strategies via Machine Learning</a:t>
            </a:r>
          </a:p>
        </p:txBody>
      </p:sp>
      <p:sp>
        <p:nvSpPr>
          <p:cNvPr id="12" name="TextBox 12"/>
          <p:cNvSpPr txBox="1"/>
          <p:nvPr/>
        </p:nvSpPr>
        <p:spPr>
          <a:xfrm>
            <a:off x="1742665" y="3648142"/>
            <a:ext cx="4220501" cy="490781"/>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MISSION DESCRIPTION</a:t>
            </a:r>
          </a:p>
        </p:txBody>
      </p:sp>
      <p:sp>
        <p:nvSpPr>
          <p:cNvPr id="13" name="TextBox 13"/>
          <p:cNvSpPr txBox="1"/>
          <p:nvPr/>
        </p:nvSpPr>
        <p:spPr>
          <a:xfrm>
            <a:off x="11884690" y="2128888"/>
            <a:ext cx="4583529" cy="405765"/>
          </a:xfrm>
          <a:prstGeom prst="rect">
            <a:avLst/>
          </a:prstGeom>
        </p:spPr>
        <p:txBody>
          <a:bodyPr lIns="0" tIns="0" rIns="0" bIns="0" rtlCol="0" anchor="t">
            <a:spAutoFit/>
          </a:bodyPr>
          <a:lstStyle/>
          <a:p>
            <a:pPr>
              <a:lnSpc>
                <a:spcPts val="3360"/>
              </a:lnSpc>
            </a:pPr>
            <a:r>
              <a:rPr lang="en-US" sz="2400">
                <a:solidFill>
                  <a:srgbClr val="000000"/>
                </a:solidFill>
                <a:latin typeface="PT Sans"/>
              </a:rPr>
              <a:t>Yahoo Finance</a:t>
            </a:r>
          </a:p>
        </p:txBody>
      </p:sp>
      <p:sp>
        <p:nvSpPr>
          <p:cNvPr id="14" name="TextBox 14"/>
          <p:cNvSpPr txBox="1"/>
          <p:nvPr/>
        </p:nvSpPr>
        <p:spPr>
          <a:xfrm>
            <a:off x="11884690" y="1628507"/>
            <a:ext cx="3359933" cy="490855"/>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DATA SOURCE</a:t>
            </a:r>
          </a:p>
        </p:txBody>
      </p:sp>
      <p:sp>
        <p:nvSpPr>
          <p:cNvPr id="15" name="TextBox 15"/>
          <p:cNvSpPr txBox="1"/>
          <p:nvPr/>
        </p:nvSpPr>
        <p:spPr>
          <a:xfrm>
            <a:off x="11884690" y="3993283"/>
            <a:ext cx="4583529" cy="405765"/>
          </a:xfrm>
          <a:prstGeom prst="rect">
            <a:avLst/>
          </a:prstGeom>
        </p:spPr>
        <p:txBody>
          <a:bodyPr lIns="0" tIns="0" rIns="0" bIns="0" rtlCol="0" anchor="t">
            <a:spAutoFit/>
          </a:bodyPr>
          <a:lstStyle/>
          <a:p>
            <a:pPr>
              <a:lnSpc>
                <a:spcPts val="3360"/>
              </a:lnSpc>
            </a:pPr>
            <a:r>
              <a:rPr lang="en-US" sz="2400">
                <a:solidFill>
                  <a:srgbClr val="000000"/>
                </a:solidFill>
                <a:latin typeface="PT Sans"/>
              </a:rPr>
              <a:t>2012/05 - 2023/12</a:t>
            </a:r>
          </a:p>
        </p:txBody>
      </p:sp>
      <p:sp>
        <p:nvSpPr>
          <p:cNvPr id="16" name="TextBox 16"/>
          <p:cNvSpPr txBox="1"/>
          <p:nvPr/>
        </p:nvSpPr>
        <p:spPr>
          <a:xfrm>
            <a:off x="11884690" y="3492902"/>
            <a:ext cx="3359933" cy="490855"/>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TIME PERIOD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92611" y="-1677686"/>
            <a:ext cx="8554669" cy="5412772"/>
          </a:xfrm>
          <a:custGeom>
            <a:avLst/>
            <a:gdLst/>
            <a:ahLst/>
            <a:cxnLst/>
            <a:rect l="l" t="t" r="r" b="b"/>
            <a:pathLst>
              <a:path w="8554669" h="5412772">
                <a:moveTo>
                  <a:pt x="0" y="0"/>
                </a:moveTo>
                <a:lnTo>
                  <a:pt x="8554668" y="0"/>
                </a:lnTo>
                <a:lnTo>
                  <a:pt x="8554668" y="5412772"/>
                </a:lnTo>
                <a:lnTo>
                  <a:pt x="0" y="5412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TextBox 3"/>
          <p:cNvSpPr txBox="1"/>
          <p:nvPr/>
        </p:nvSpPr>
        <p:spPr>
          <a:xfrm>
            <a:off x="11096270" y="2354271"/>
            <a:ext cx="6596905"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LIST OF CONTENT</a:t>
            </a:r>
          </a:p>
        </p:txBody>
      </p:sp>
      <p:sp>
        <p:nvSpPr>
          <p:cNvPr id="4" name="TextBox 4"/>
          <p:cNvSpPr txBox="1"/>
          <p:nvPr/>
        </p:nvSpPr>
        <p:spPr>
          <a:xfrm>
            <a:off x="3080426" y="2067800"/>
            <a:ext cx="6824409" cy="824865"/>
          </a:xfrm>
          <a:prstGeom prst="rect">
            <a:avLst/>
          </a:prstGeom>
        </p:spPr>
        <p:txBody>
          <a:bodyPr lIns="0" tIns="0" rIns="0" bIns="0" rtlCol="0" anchor="t">
            <a:spAutoFit/>
          </a:bodyPr>
          <a:lstStyle/>
          <a:p>
            <a:pPr>
              <a:lnSpc>
                <a:spcPts val="3360"/>
              </a:lnSpc>
            </a:pPr>
            <a:r>
              <a:rPr lang="en-US" sz="2400">
                <a:solidFill>
                  <a:srgbClr val="000000"/>
                </a:solidFill>
                <a:latin typeface="PT Sans"/>
              </a:rPr>
              <a:t>Exploring technical indicators, and adopt machine learning via moving averages</a:t>
            </a:r>
          </a:p>
        </p:txBody>
      </p:sp>
      <p:sp>
        <p:nvSpPr>
          <p:cNvPr id="5" name="TextBox 5"/>
          <p:cNvSpPr txBox="1"/>
          <p:nvPr/>
        </p:nvSpPr>
        <p:spPr>
          <a:xfrm>
            <a:off x="3080426" y="1567419"/>
            <a:ext cx="8015844" cy="490855"/>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TECHNICAL ANALYSIS + MACHINE LEARNING (MA)</a:t>
            </a:r>
          </a:p>
        </p:txBody>
      </p:sp>
      <p:sp>
        <p:nvSpPr>
          <p:cNvPr id="6" name="TextBox 6"/>
          <p:cNvSpPr txBox="1"/>
          <p:nvPr/>
        </p:nvSpPr>
        <p:spPr>
          <a:xfrm>
            <a:off x="828512" y="1053761"/>
            <a:ext cx="2014450" cy="2171587"/>
          </a:xfrm>
          <a:prstGeom prst="rect">
            <a:avLst/>
          </a:prstGeom>
        </p:spPr>
        <p:txBody>
          <a:bodyPr lIns="0" tIns="0" rIns="0" bIns="0" rtlCol="0" anchor="t">
            <a:spAutoFit/>
          </a:bodyPr>
          <a:lstStyle/>
          <a:p>
            <a:pPr>
              <a:lnSpc>
                <a:spcPts val="17779"/>
              </a:lnSpc>
            </a:pPr>
            <a:r>
              <a:rPr lang="en-US" sz="12699">
                <a:solidFill>
                  <a:srgbClr val="D4A276"/>
                </a:solidFill>
                <a:latin typeface="Lilita One Bold"/>
              </a:rPr>
              <a:t>05</a:t>
            </a:r>
          </a:p>
        </p:txBody>
      </p:sp>
      <p:sp>
        <p:nvSpPr>
          <p:cNvPr id="7" name="TextBox 7"/>
          <p:cNvSpPr txBox="1"/>
          <p:nvPr/>
        </p:nvSpPr>
        <p:spPr>
          <a:xfrm>
            <a:off x="3089951" y="3986120"/>
            <a:ext cx="6258539" cy="824865"/>
          </a:xfrm>
          <a:prstGeom prst="rect">
            <a:avLst/>
          </a:prstGeom>
        </p:spPr>
        <p:txBody>
          <a:bodyPr lIns="0" tIns="0" rIns="0" bIns="0" rtlCol="0" anchor="t">
            <a:spAutoFit/>
          </a:bodyPr>
          <a:lstStyle/>
          <a:p>
            <a:pPr>
              <a:lnSpc>
                <a:spcPts val="3360"/>
              </a:lnSpc>
            </a:pPr>
            <a:r>
              <a:rPr lang="en-US" sz="2400">
                <a:solidFill>
                  <a:srgbClr val="000000"/>
                </a:solidFill>
                <a:latin typeface="PT Sans"/>
              </a:rPr>
              <a:t>Use the Baseline Trading Algorithm &amp; Logistic Regression to explore the best model to test </a:t>
            </a:r>
          </a:p>
        </p:txBody>
      </p:sp>
      <p:sp>
        <p:nvSpPr>
          <p:cNvPr id="8" name="TextBox 8"/>
          <p:cNvSpPr txBox="1"/>
          <p:nvPr/>
        </p:nvSpPr>
        <p:spPr>
          <a:xfrm>
            <a:off x="3089951" y="3485740"/>
            <a:ext cx="3695703" cy="490855"/>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MACHINE LEARNING 1 </a:t>
            </a:r>
          </a:p>
        </p:txBody>
      </p:sp>
      <p:sp>
        <p:nvSpPr>
          <p:cNvPr id="9" name="TextBox 9"/>
          <p:cNvSpPr txBox="1"/>
          <p:nvPr/>
        </p:nvSpPr>
        <p:spPr>
          <a:xfrm>
            <a:off x="838037" y="2972081"/>
            <a:ext cx="2261438" cy="2171587"/>
          </a:xfrm>
          <a:prstGeom prst="rect">
            <a:avLst/>
          </a:prstGeom>
        </p:spPr>
        <p:txBody>
          <a:bodyPr lIns="0" tIns="0" rIns="0" bIns="0" rtlCol="0" anchor="t">
            <a:spAutoFit/>
          </a:bodyPr>
          <a:lstStyle/>
          <a:p>
            <a:pPr>
              <a:lnSpc>
                <a:spcPts val="17779"/>
              </a:lnSpc>
            </a:pPr>
            <a:r>
              <a:rPr lang="en-US" sz="12699">
                <a:solidFill>
                  <a:srgbClr val="D4A276"/>
                </a:solidFill>
                <a:latin typeface="Lilita One Bold"/>
              </a:rPr>
              <a:t>12</a:t>
            </a:r>
          </a:p>
        </p:txBody>
      </p:sp>
      <p:sp>
        <p:nvSpPr>
          <p:cNvPr id="10" name="TextBox 10"/>
          <p:cNvSpPr txBox="1"/>
          <p:nvPr/>
        </p:nvSpPr>
        <p:spPr>
          <a:xfrm>
            <a:off x="3089951" y="5910058"/>
            <a:ext cx="5686578" cy="405817"/>
          </a:xfrm>
          <a:prstGeom prst="rect">
            <a:avLst/>
          </a:prstGeom>
        </p:spPr>
        <p:txBody>
          <a:bodyPr wrap="square" lIns="0" tIns="0" rIns="0" bIns="0" rtlCol="0" anchor="t">
            <a:spAutoFit/>
          </a:bodyPr>
          <a:lstStyle/>
          <a:p>
            <a:pPr>
              <a:lnSpc>
                <a:spcPts val="3360"/>
              </a:lnSpc>
            </a:pPr>
            <a:r>
              <a:rPr lang="en-US" sz="2400" dirty="0">
                <a:solidFill>
                  <a:srgbClr val="000000"/>
                </a:solidFill>
                <a:latin typeface="PT Sans"/>
              </a:rPr>
              <a:t>Use MLP Methodology to further develop</a:t>
            </a:r>
          </a:p>
        </p:txBody>
      </p:sp>
      <p:sp>
        <p:nvSpPr>
          <p:cNvPr id="11" name="TextBox 11"/>
          <p:cNvSpPr txBox="1"/>
          <p:nvPr/>
        </p:nvSpPr>
        <p:spPr>
          <a:xfrm>
            <a:off x="3089951" y="5409677"/>
            <a:ext cx="4427538" cy="490855"/>
          </a:xfrm>
          <a:prstGeom prst="rect">
            <a:avLst/>
          </a:prstGeom>
        </p:spPr>
        <p:txBody>
          <a:bodyPr lIns="0" tIns="0" rIns="0" bIns="0" rtlCol="0" anchor="t">
            <a:spAutoFit/>
          </a:bodyPr>
          <a:lstStyle/>
          <a:p>
            <a:pPr>
              <a:lnSpc>
                <a:spcPts val="3919"/>
              </a:lnSpc>
            </a:pPr>
            <a:r>
              <a:rPr lang="en-US" sz="2799" dirty="0">
                <a:solidFill>
                  <a:srgbClr val="D4A276"/>
                </a:solidFill>
                <a:latin typeface="Lilita One"/>
              </a:rPr>
              <a:t>MACHINE LEARNING 2</a:t>
            </a:r>
          </a:p>
        </p:txBody>
      </p:sp>
      <p:sp>
        <p:nvSpPr>
          <p:cNvPr id="12" name="TextBox 12"/>
          <p:cNvSpPr txBox="1"/>
          <p:nvPr/>
        </p:nvSpPr>
        <p:spPr>
          <a:xfrm>
            <a:off x="838037" y="4896019"/>
            <a:ext cx="2251913" cy="2171587"/>
          </a:xfrm>
          <a:prstGeom prst="rect">
            <a:avLst/>
          </a:prstGeom>
        </p:spPr>
        <p:txBody>
          <a:bodyPr lIns="0" tIns="0" rIns="0" bIns="0" rtlCol="0" anchor="t">
            <a:spAutoFit/>
          </a:bodyPr>
          <a:lstStyle/>
          <a:p>
            <a:pPr>
              <a:lnSpc>
                <a:spcPts val="17779"/>
              </a:lnSpc>
            </a:pPr>
            <a:r>
              <a:rPr lang="en-US" sz="12699">
                <a:solidFill>
                  <a:srgbClr val="D4A276"/>
                </a:solidFill>
                <a:latin typeface="Lilita One Bold"/>
              </a:rPr>
              <a:t>15</a:t>
            </a:r>
          </a:p>
        </p:txBody>
      </p:sp>
      <p:sp>
        <p:nvSpPr>
          <p:cNvPr id="13" name="TextBox 13"/>
          <p:cNvSpPr txBox="1"/>
          <p:nvPr/>
        </p:nvSpPr>
        <p:spPr>
          <a:xfrm>
            <a:off x="3099476" y="7828378"/>
            <a:ext cx="5244168" cy="405765"/>
          </a:xfrm>
          <a:prstGeom prst="rect">
            <a:avLst/>
          </a:prstGeom>
        </p:spPr>
        <p:txBody>
          <a:bodyPr lIns="0" tIns="0" rIns="0" bIns="0" rtlCol="0" anchor="t">
            <a:spAutoFit/>
          </a:bodyPr>
          <a:lstStyle/>
          <a:p>
            <a:pPr>
              <a:lnSpc>
                <a:spcPts val="3360"/>
              </a:lnSpc>
            </a:pPr>
            <a:r>
              <a:rPr lang="en-US" sz="2400">
                <a:solidFill>
                  <a:srgbClr val="000000"/>
                </a:solidFill>
                <a:latin typeface="PT Sans"/>
              </a:rPr>
              <a:t>Demo by Kay</a:t>
            </a:r>
          </a:p>
        </p:txBody>
      </p:sp>
      <p:sp>
        <p:nvSpPr>
          <p:cNvPr id="14" name="TextBox 14"/>
          <p:cNvSpPr txBox="1"/>
          <p:nvPr/>
        </p:nvSpPr>
        <p:spPr>
          <a:xfrm>
            <a:off x="3099476" y="7327998"/>
            <a:ext cx="3686178" cy="490855"/>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TRADE TITAN ADVISER</a:t>
            </a:r>
          </a:p>
        </p:txBody>
      </p:sp>
      <p:sp>
        <p:nvSpPr>
          <p:cNvPr id="15" name="TextBox 15"/>
          <p:cNvSpPr txBox="1"/>
          <p:nvPr/>
        </p:nvSpPr>
        <p:spPr>
          <a:xfrm>
            <a:off x="847562" y="6814340"/>
            <a:ext cx="2350125" cy="2171587"/>
          </a:xfrm>
          <a:prstGeom prst="rect">
            <a:avLst/>
          </a:prstGeom>
        </p:spPr>
        <p:txBody>
          <a:bodyPr lIns="0" tIns="0" rIns="0" bIns="0" rtlCol="0" anchor="t">
            <a:spAutoFit/>
          </a:bodyPr>
          <a:lstStyle/>
          <a:p>
            <a:pPr>
              <a:lnSpc>
                <a:spcPts val="17779"/>
              </a:lnSpc>
            </a:pPr>
            <a:r>
              <a:rPr lang="en-US" sz="12699">
                <a:solidFill>
                  <a:srgbClr val="D4A276"/>
                </a:solidFill>
                <a:latin typeface="Lilita One Bold"/>
              </a:rPr>
              <a:t>20</a:t>
            </a:r>
          </a:p>
        </p:txBody>
      </p:sp>
      <p:grpSp>
        <p:nvGrpSpPr>
          <p:cNvPr id="16" name="Group 16"/>
          <p:cNvGrpSpPr>
            <a:grpSpLocks noChangeAspect="1"/>
          </p:cNvGrpSpPr>
          <p:nvPr/>
        </p:nvGrpSpPr>
        <p:grpSpPr>
          <a:xfrm>
            <a:off x="9005012" y="4611859"/>
            <a:ext cx="9146584" cy="5246370"/>
            <a:chOff x="0" y="0"/>
            <a:chExt cx="7981950" cy="4578350"/>
          </a:xfrm>
        </p:grpSpPr>
        <p:sp>
          <p:nvSpPr>
            <p:cNvPr id="17" name="Freeform 17"/>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zh-CN" altLang="en-US"/>
            </a:p>
          </p:txBody>
        </p:sp>
        <p:sp>
          <p:nvSpPr>
            <p:cNvPr id="18" name="Freeform 18"/>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txBody>
            <a:bodyPr/>
            <a:lstStyle/>
            <a:p>
              <a:endParaRPr lang="zh-CN" altLang="en-US"/>
            </a:p>
          </p:txBody>
        </p:sp>
        <p:sp>
          <p:nvSpPr>
            <p:cNvPr id="19" name="Freeform 19"/>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txBody>
            <a:bodyPr/>
            <a:lstStyle/>
            <a:p>
              <a:endParaRPr lang="zh-CN" altLang="en-US"/>
            </a:p>
          </p:txBody>
        </p:sp>
        <p:sp>
          <p:nvSpPr>
            <p:cNvPr id="20" name="Freeform 20"/>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txBody>
            <a:bodyPr/>
            <a:lstStyle/>
            <a:p>
              <a:endParaRPr lang="zh-CN" altLang="en-US"/>
            </a:p>
          </p:txBody>
        </p:sp>
        <p:sp>
          <p:nvSpPr>
            <p:cNvPr id="21" name="Freeform 21"/>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t="-8399" b="-51385"/>
              </a:stretch>
            </a:blipFill>
          </p:spPr>
          <p:txBody>
            <a:bodyPr/>
            <a:lstStyle/>
            <a:p>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829377">
            <a:off x="6476864" y="4594342"/>
            <a:ext cx="17078686" cy="8353030"/>
          </a:xfrm>
          <a:custGeom>
            <a:avLst/>
            <a:gdLst/>
            <a:ahLst/>
            <a:cxnLst/>
            <a:rect l="l" t="t" r="r" b="b"/>
            <a:pathLst>
              <a:path w="17078686" h="8353030">
                <a:moveTo>
                  <a:pt x="0" y="0"/>
                </a:moveTo>
                <a:lnTo>
                  <a:pt x="17078686" y="0"/>
                </a:lnTo>
                <a:lnTo>
                  <a:pt x="17078686" y="8353030"/>
                </a:lnTo>
                <a:lnTo>
                  <a:pt x="0" y="8353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1390083" y="929838"/>
            <a:ext cx="9160479" cy="2065688"/>
          </a:xfrm>
          <a:custGeom>
            <a:avLst/>
            <a:gdLst/>
            <a:ahLst/>
            <a:cxnLst/>
            <a:rect l="l" t="t" r="r" b="b"/>
            <a:pathLst>
              <a:path w="9160479" h="2065688">
                <a:moveTo>
                  <a:pt x="0" y="0"/>
                </a:moveTo>
                <a:lnTo>
                  <a:pt x="9160478" y="0"/>
                </a:lnTo>
                <a:lnTo>
                  <a:pt x="9160478" y="2065688"/>
                </a:lnTo>
                <a:lnTo>
                  <a:pt x="0" y="20656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4" name="Freeform 4"/>
          <p:cNvSpPr/>
          <p:nvPr/>
        </p:nvSpPr>
        <p:spPr>
          <a:xfrm>
            <a:off x="1773754" y="7748374"/>
            <a:ext cx="1584898" cy="1569049"/>
          </a:xfrm>
          <a:custGeom>
            <a:avLst/>
            <a:gdLst/>
            <a:ahLst/>
            <a:cxnLst/>
            <a:rect l="l" t="t" r="r" b="b"/>
            <a:pathLst>
              <a:path w="1584898" h="1569049">
                <a:moveTo>
                  <a:pt x="0" y="0"/>
                </a:moveTo>
                <a:lnTo>
                  <a:pt x="1584898" y="0"/>
                </a:lnTo>
                <a:lnTo>
                  <a:pt x="1584898" y="1569049"/>
                </a:lnTo>
                <a:lnTo>
                  <a:pt x="0" y="15690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5" name="Freeform 5"/>
          <p:cNvSpPr/>
          <p:nvPr/>
        </p:nvSpPr>
        <p:spPr>
          <a:xfrm>
            <a:off x="2183764" y="8179783"/>
            <a:ext cx="811913" cy="763381"/>
          </a:xfrm>
          <a:custGeom>
            <a:avLst/>
            <a:gdLst/>
            <a:ahLst/>
            <a:cxnLst/>
            <a:rect l="l" t="t" r="r" b="b"/>
            <a:pathLst>
              <a:path w="811913" h="763381">
                <a:moveTo>
                  <a:pt x="0" y="0"/>
                </a:moveTo>
                <a:lnTo>
                  <a:pt x="811913" y="0"/>
                </a:lnTo>
                <a:lnTo>
                  <a:pt x="811913" y="763380"/>
                </a:lnTo>
                <a:lnTo>
                  <a:pt x="0" y="7633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sp>
        <p:nvSpPr>
          <p:cNvPr id="6" name="TextBox 6"/>
          <p:cNvSpPr txBox="1"/>
          <p:nvPr/>
        </p:nvSpPr>
        <p:spPr>
          <a:xfrm>
            <a:off x="1773754" y="1553455"/>
            <a:ext cx="12355499"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TECHNICAL ANALYSIS</a:t>
            </a:r>
          </a:p>
        </p:txBody>
      </p:sp>
      <p:sp>
        <p:nvSpPr>
          <p:cNvPr id="7" name="TextBox 7"/>
          <p:cNvSpPr txBox="1"/>
          <p:nvPr/>
        </p:nvSpPr>
        <p:spPr>
          <a:xfrm>
            <a:off x="1773754" y="3071726"/>
            <a:ext cx="3387579" cy="490855"/>
          </a:xfrm>
          <a:prstGeom prst="rect">
            <a:avLst/>
          </a:prstGeom>
        </p:spPr>
        <p:txBody>
          <a:bodyPr lIns="0" tIns="0" rIns="0" bIns="0" rtlCol="0" anchor="t">
            <a:spAutoFit/>
          </a:bodyPr>
          <a:lstStyle/>
          <a:p>
            <a:pPr>
              <a:lnSpc>
                <a:spcPts val="3919"/>
              </a:lnSpc>
            </a:pPr>
            <a:r>
              <a:rPr lang="en-US" sz="2799">
                <a:solidFill>
                  <a:srgbClr val="D4A276"/>
                </a:solidFill>
                <a:latin typeface="Lilita One Bold"/>
              </a:rPr>
              <a:t>WHAT IS EXPLORED?</a:t>
            </a:r>
          </a:p>
        </p:txBody>
      </p:sp>
      <p:sp>
        <p:nvSpPr>
          <p:cNvPr id="8" name="TextBox 8"/>
          <p:cNvSpPr txBox="1"/>
          <p:nvPr/>
        </p:nvSpPr>
        <p:spPr>
          <a:xfrm>
            <a:off x="1773754" y="3624644"/>
            <a:ext cx="11689621" cy="3414185"/>
          </a:xfrm>
          <a:prstGeom prst="rect">
            <a:avLst/>
          </a:prstGeom>
        </p:spPr>
        <p:txBody>
          <a:bodyPr lIns="0" tIns="0" rIns="0" bIns="0" rtlCol="0" anchor="t">
            <a:spAutoFit/>
          </a:bodyPr>
          <a:lstStyle/>
          <a:p>
            <a:pPr marL="530738" lvl="1" indent="-265369">
              <a:lnSpc>
                <a:spcPts val="3441"/>
              </a:lnSpc>
              <a:buFont typeface="Arial"/>
              <a:buChar char="•"/>
            </a:pPr>
            <a:r>
              <a:rPr lang="en-US" sz="2458">
                <a:solidFill>
                  <a:srgbClr val="000000"/>
                </a:solidFill>
                <a:latin typeface="PT Sans Bold"/>
              </a:rPr>
              <a:t>Technical Indicator</a:t>
            </a:r>
          </a:p>
          <a:p>
            <a:pPr marL="1061477" lvl="2" indent="-353826">
              <a:lnSpc>
                <a:spcPts val="3441"/>
              </a:lnSpc>
              <a:buFont typeface="Arial"/>
              <a:buChar char="⚬"/>
            </a:pPr>
            <a:r>
              <a:rPr lang="en-US" sz="2458">
                <a:solidFill>
                  <a:srgbClr val="000000"/>
                </a:solidFill>
                <a:latin typeface="PT Sans"/>
              </a:rPr>
              <a:t>Simple Moving Average - Average over specific period</a:t>
            </a:r>
          </a:p>
          <a:p>
            <a:pPr marL="1061477" lvl="2" indent="-353826">
              <a:lnSpc>
                <a:spcPts val="3441"/>
              </a:lnSpc>
              <a:buFont typeface="Arial"/>
              <a:buChar char="⚬"/>
            </a:pPr>
            <a:r>
              <a:rPr lang="en-US" sz="2458">
                <a:solidFill>
                  <a:srgbClr val="000000"/>
                </a:solidFill>
                <a:latin typeface="PT Sans"/>
              </a:rPr>
              <a:t>Exponential Moving Average - Weighted towards Recent Data</a:t>
            </a:r>
          </a:p>
          <a:p>
            <a:pPr marL="1061477" lvl="2" indent="-353826">
              <a:lnSpc>
                <a:spcPts val="3441"/>
              </a:lnSpc>
              <a:buFont typeface="Arial"/>
              <a:buChar char="⚬"/>
            </a:pPr>
            <a:r>
              <a:rPr lang="en-US" sz="2458">
                <a:solidFill>
                  <a:srgbClr val="000000"/>
                </a:solidFill>
                <a:latin typeface="PT Sans"/>
              </a:rPr>
              <a:t>Smoothed Simple Moving Average - Combination of SMA and EMA</a:t>
            </a:r>
          </a:p>
          <a:p>
            <a:pPr marL="1061477" lvl="2" indent="-353826">
              <a:lnSpc>
                <a:spcPts val="3441"/>
              </a:lnSpc>
              <a:buFont typeface="Arial"/>
              <a:buChar char="⚬"/>
            </a:pPr>
            <a:r>
              <a:rPr lang="en-US" sz="2458">
                <a:solidFill>
                  <a:srgbClr val="000000"/>
                </a:solidFill>
                <a:latin typeface="PT Sans"/>
              </a:rPr>
              <a:t>Volume Adjusted Moving Average - Weighted towards Heavier Volume</a:t>
            </a:r>
          </a:p>
          <a:p>
            <a:pPr marL="1061477" lvl="2" indent="-353826">
              <a:lnSpc>
                <a:spcPts val="3441"/>
              </a:lnSpc>
              <a:buFont typeface="Arial"/>
              <a:buChar char="⚬"/>
            </a:pPr>
            <a:r>
              <a:rPr lang="en-US" sz="2458">
                <a:solidFill>
                  <a:srgbClr val="000000"/>
                </a:solidFill>
                <a:latin typeface="PT Sans"/>
              </a:rPr>
              <a:t>Bollinger Bands - Volatility Indicator</a:t>
            </a:r>
          </a:p>
          <a:p>
            <a:pPr>
              <a:lnSpc>
                <a:spcPts val="3441"/>
              </a:lnSpc>
            </a:pPr>
            <a:endParaRPr lang="en-US" sz="2458">
              <a:solidFill>
                <a:srgbClr val="000000"/>
              </a:solidFill>
              <a:latin typeface="PT Sans"/>
            </a:endParaRPr>
          </a:p>
          <a:p>
            <a:pPr>
              <a:lnSpc>
                <a:spcPts val="3441"/>
              </a:lnSpc>
            </a:pPr>
            <a:r>
              <a:rPr lang="en-US" sz="2458">
                <a:solidFill>
                  <a:srgbClr val="000000"/>
                </a:solidFill>
                <a:latin typeface="PT Sans"/>
              </a:rPr>
              <a:t>   2. </a:t>
            </a:r>
            <a:r>
              <a:rPr lang="en-US" sz="2458">
                <a:solidFill>
                  <a:srgbClr val="000000"/>
                </a:solidFill>
                <a:latin typeface="PT Sans Bold"/>
              </a:rPr>
              <a:t>SVM </a:t>
            </a:r>
          </a:p>
        </p:txBody>
      </p:sp>
      <p:sp>
        <p:nvSpPr>
          <p:cNvPr id="9" name="TextBox 9"/>
          <p:cNvSpPr txBox="1"/>
          <p:nvPr/>
        </p:nvSpPr>
        <p:spPr>
          <a:xfrm>
            <a:off x="3611437" y="8397538"/>
            <a:ext cx="14263045" cy="789305"/>
          </a:xfrm>
          <a:prstGeom prst="rect">
            <a:avLst/>
          </a:prstGeom>
        </p:spPr>
        <p:txBody>
          <a:bodyPr lIns="0" tIns="0" rIns="0" bIns="0" rtlCol="0" anchor="t">
            <a:spAutoFit/>
          </a:bodyPr>
          <a:lstStyle/>
          <a:p>
            <a:pPr>
              <a:lnSpc>
                <a:spcPts val="3220"/>
              </a:lnSpc>
              <a:spcBef>
                <a:spcPct val="0"/>
              </a:spcBef>
            </a:pPr>
            <a:r>
              <a:rPr lang="en-US" sz="2300">
                <a:solidFill>
                  <a:srgbClr val="000000"/>
                </a:solidFill>
                <a:latin typeface="Lilita One"/>
              </a:rPr>
              <a:t> TWO MOVING AVERAGES WHOSE CROSS-OVER WITH DAILY CLOSE PRICES DETERMINE THE SIGNAL TO ENTER OR EXIT THE POSITION</a:t>
            </a:r>
          </a:p>
        </p:txBody>
      </p:sp>
      <p:sp>
        <p:nvSpPr>
          <p:cNvPr id="10" name="TextBox 10"/>
          <p:cNvSpPr txBox="1"/>
          <p:nvPr/>
        </p:nvSpPr>
        <p:spPr>
          <a:xfrm>
            <a:off x="3611437" y="7812278"/>
            <a:ext cx="10792364" cy="490855"/>
          </a:xfrm>
          <a:prstGeom prst="rect">
            <a:avLst/>
          </a:prstGeom>
        </p:spPr>
        <p:txBody>
          <a:bodyPr lIns="0" tIns="0" rIns="0" bIns="0" rtlCol="0" anchor="t">
            <a:spAutoFit/>
          </a:bodyPr>
          <a:lstStyle/>
          <a:p>
            <a:pPr>
              <a:lnSpc>
                <a:spcPts val="3919"/>
              </a:lnSpc>
            </a:pPr>
            <a:r>
              <a:rPr lang="en-US" sz="2799">
                <a:solidFill>
                  <a:srgbClr val="76452F"/>
                </a:solidFill>
                <a:latin typeface="Lilita One Bold"/>
              </a:rPr>
              <a:t>HOW DOES THE T.I. TRANSLATE INTO A TRADING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9499" y="777302"/>
            <a:ext cx="4534304" cy="1022486"/>
          </a:xfrm>
          <a:custGeom>
            <a:avLst/>
            <a:gdLst/>
            <a:ahLst/>
            <a:cxnLst/>
            <a:rect l="l" t="t" r="r" b="b"/>
            <a:pathLst>
              <a:path w="4534304" h="1022486">
                <a:moveTo>
                  <a:pt x="0" y="0"/>
                </a:moveTo>
                <a:lnTo>
                  <a:pt x="4534304" y="0"/>
                </a:lnTo>
                <a:lnTo>
                  <a:pt x="4534304" y="1022485"/>
                </a:lnTo>
                <a:lnTo>
                  <a:pt x="0" y="1022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zh-CN" altLang="en-US"/>
          </a:p>
        </p:txBody>
      </p:sp>
      <p:sp>
        <p:nvSpPr>
          <p:cNvPr id="3" name="Freeform 3"/>
          <p:cNvSpPr/>
          <p:nvPr/>
        </p:nvSpPr>
        <p:spPr>
          <a:xfrm>
            <a:off x="709499" y="3764779"/>
            <a:ext cx="7435500" cy="5632954"/>
          </a:xfrm>
          <a:custGeom>
            <a:avLst/>
            <a:gdLst/>
            <a:ahLst/>
            <a:cxnLst/>
            <a:rect l="l" t="t" r="r" b="b"/>
            <a:pathLst>
              <a:path w="7435500" h="5632954">
                <a:moveTo>
                  <a:pt x="0" y="0"/>
                </a:moveTo>
                <a:lnTo>
                  <a:pt x="7435500" y="0"/>
                </a:lnTo>
                <a:lnTo>
                  <a:pt x="7435500" y="5632954"/>
                </a:lnTo>
                <a:lnTo>
                  <a:pt x="0" y="5632954"/>
                </a:lnTo>
                <a:lnTo>
                  <a:pt x="0" y="0"/>
                </a:lnTo>
                <a:close/>
              </a:path>
            </a:pathLst>
          </a:custGeom>
          <a:blipFill>
            <a:blip r:embed="rId4"/>
            <a:stretch>
              <a:fillRect/>
            </a:stretch>
          </a:blipFill>
        </p:spPr>
        <p:txBody>
          <a:bodyPr/>
          <a:lstStyle/>
          <a:p>
            <a:endParaRPr lang="zh-CN" altLang="en-US"/>
          </a:p>
        </p:txBody>
      </p:sp>
      <p:sp>
        <p:nvSpPr>
          <p:cNvPr id="4" name="TextBox 4"/>
          <p:cNvSpPr txBox="1"/>
          <p:nvPr/>
        </p:nvSpPr>
        <p:spPr>
          <a:xfrm>
            <a:off x="577176" y="872309"/>
            <a:ext cx="17214516" cy="870571"/>
          </a:xfrm>
          <a:prstGeom prst="rect">
            <a:avLst/>
          </a:prstGeom>
        </p:spPr>
        <p:txBody>
          <a:bodyPr lIns="0" tIns="0" rIns="0" bIns="0" rtlCol="0" anchor="t">
            <a:spAutoFit/>
          </a:bodyPr>
          <a:lstStyle/>
          <a:p>
            <a:pPr>
              <a:lnSpc>
                <a:spcPts val="6718"/>
              </a:lnSpc>
            </a:pPr>
            <a:r>
              <a:rPr lang="en-US" sz="5998">
                <a:solidFill>
                  <a:srgbClr val="000000"/>
                </a:solidFill>
                <a:latin typeface="Lilita One"/>
              </a:rPr>
              <a:t>BACKTESTING - SELECTION OF ROLLING WINDOWS</a:t>
            </a:r>
          </a:p>
        </p:txBody>
      </p:sp>
      <p:sp>
        <p:nvSpPr>
          <p:cNvPr id="5" name="TextBox 5"/>
          <p:cNvSpPr txBox="1"/>
          <p:nvPr/>
        </p:nvSpPr>
        <p:spPr>
          <a:xfrm>
            <a:off x="1028700" y="2163793"/>
            <a:ext cx="6780138" cy="1189355"/>
          </a:xfrm>
          <a:prstGeom prst="rect">
            <a:avLst/>
          </a:prstGeom>
        </p:spPr>
        <p:txBody>
          <a:bodyPr lIns="0" tIns="0" rIns="0" bIns="0" rtlCol="0" anchor="t">
            <a:spAutoFit/>
          </a:bodyPr>
          <a:lstStyle/>
          <a:p>
            <a:pPr>
              <a:lnSpc>
                <a:spcPts val="3220"/>
              </a:lnSpc>
              <a:spcBef>
                <a:spcPct val="0"/>
              </a:spcBef>
            </a:pPr>
            <a:r>
              <a:rPr lang="en-US" sz="2300">
                <a:solidFill>
                  <a:srgbClr val="000000"/>
                </a:solidFill>
                <a:latin typeface="PT Sans"/>
              </a:rPr>
              <a:t>THIS HEATMAP CONTAINS THE RESULTS OF </a:t>
            </a:r>
            <a:r>
              <a:rPr lang="en-US" sz="2300">
                <a:solidFill>
                  <a:srgbClr val="000000"/>
                </a:solidFill>
                <a:latin typeface="PT Sans Bold"/>
              </a:rPr>
              <a:t>ALL THE RUNS</a:t>
            </a:r>
            <a:r>
              <a:rPr lang="en-US" sz="2300">
                <a:solidFill>
                  <a:srgbClr val="000000"/>
                </a:solidFill>
                <a:latin typeface="PT Sans"/>
              </a:rPr>
              <a:t>, MAKING IT VERY EASY TO OBTAIN PARAMETER COMBINATIONS.</a:t>
            </a:r>
          </a:p>
        </p:txBody>
      </p:sp>
      <p:sp>
        <p:nvSpPr>
          <p:cNvPr id="6" name="Freeform 6"/>
          <p:cNvSpPr/>
          <p:nvPr/>
        </p:nvSpPr>
        <p:spPr>
          <a:xfrm>
            <a:off x="9144000" y="4973082"/>
            <a:ext cx="8429370" cy="2714543"/>
          </a:xfrm>
          <a:custGeom>
            <a:avLst/>
            <a:gdLst/>
            <a:ahLst/>
            <a:cxnLst/>
            <a:rect l="l" t="t" r="r" b="b"/>
            <a:pathLst>
              <a:path w="8429370" h="2714543">
                <a:moveTo>
                  <a:pt x="0" y="0"/>
                </a:moveTo>
                <a:lnTo>
                  <a:pt x="8429370" y="0"/>
                </a:lnTo>
                <a:lnTo>
                  <a:pt x="8429370" y="2714543"/>
                </a:lnTo>
                <a:lnTo>
                  <a:pt x="0" y="2714543"/>
                </a:lnTo>
                <a:lnTo>
                  <a:pt x="0" y="0"/>
                </a:lnTo>
                <a:close/>
              </a:path>
            </a:pathLst>
          </a:custGeom>
          <a:blipFill>
            <a:blip r:embed="rId5"/>
            <a:stretch>
              <a:fillRect/>
            </a:stretch>
          </a:blipFill>
        </p:spPr>
        <p:txBody>
          <a:bodyPr/>
          <a:lstStyle/>
          <a:p>
            <a:endParaRPr lang="zh-CN" altLang="en-US"/>
          </a:p>
        </p:txBody>
      </p:sp>
      <p:sp>
        <p:nvSpPr>
          <p:cNvPr id="7" name="TextBox 7"/>
          <p:cNvSpPr txBox="1"/>
          <p:nvPr/>
        </p:nvSpPr>
        <p:spPr>
          <a:xfrm>
            <a:off x="9144000" y="4318695"/>
            <a:ext cx="7122518" cy="49085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Lilita One Bold"/>
              </a:rPr>
              <a:t>TOP 3 COMBINATIONS THAT PERFORMS BEST.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67931" y="752475"/>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9323189" y="752475"/>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5316076" y="752475"/>
            <a:ext cx="4151600" cy="936186"/>
          </a:xfrm>
          <a:custGeom>
            <a:avLst/>
            <a:gdLst/>
            <a:ahLst/>
            <a:cxnLst/>
            <a:rect l="l" t="t" r="r" b="b"/>
            <a:pathLst>
              <a:path w="4151600" h="936186">
                <a:moveTo>
                  <a:pt x="0" y="0"/>
                </a:moveTo>
                <a:lnTo>
                  <a:pt x="4151601" y="0"/>
                </a:lnTo>
                <a:lnTo>
                  <a:pt x="4151601"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a:off x="1321833" y="813675"/>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6" name="TextBox 6"/>
          <p:cNvSpPr txBox="1"/>
          <p:nvPr/>
        </p:nvSpPr>
        <p:spPr>
          <a:xfrm>
            <a:off x="1028700" y="947966"/>
            <a:ext cx="18389288" cy="696178"/>
          </a:xfrm>
          <a:prstGeom prst="rect">
            <a:avLst/>
          </a:prstGeom>
        </p:spPr>
        <p:txBody>
          <a:bodyPr lIns="0" tIns="0" rIns="0" bIns="0" rtlCol="0" anchor="t">
            <a:spAutoFit/>
          </a:bodyPr>
          <a:lstStyle/>
          <a:p>
            <a:pPr>
              <a:lnSpc>
                <a:spcPts val="5344"/>
              </a:lnSpc>
            </a:pPr>
            <a:r>
              <a:rPr lang="en-US" sz="4771">
                <a:solidFill>
                  <a:srgbClr val="000000"/>
                </a:solidFill>
                <a:latin typeface="Lilita One"/>
              </a:rPr>
              <a:t>SMA PRICING TRENDS UNDER OPTIMISED ROLLING WINDOW </a:t>
            </a:r>
          </a:p>
        </p:txBody>
      </p:sp>
      <p:sp>
        <p:nvSpPr>
          <p:cNvPr id="7" name="Freeform 7"/>
          <p:cNvSpPr/>
          <p:nvPr/>
        </p:nvSpPr>
        <p:spPr>
          <a:xfrm>
            <a:off x="521095" y="3420030"/>
            <a:ext cx="17245811" cy="5450956"/>
          </a:xfrm>
          <a:custGeom>
            <a:avLst/>
            <a:gdLst/>
            <a:ahLst/>
            <a:cxnLst/>
            <a:rect l="l" t="t" r="r" b="b"/>
            <a:pathLst>
              <a:path w="17245811" h="5450956">
                <a:moveTo>
                  <a:pt x="0" y="0"/>
                </a:moveTo>
                <a:lnTo>
                  <a:pt x="17245810" y="0"/>
                </a:lnTo>
                <a:lnTo>
                  <a:pt x="17245810" y="5450956"/>
                </a:lnTo>
                <a:lnTo>
                  <a:pt x="0" y="5450956"/>
                </a:lnTo>
                <a:lnTo>
                  <a:pt x="0" y="0"/>
                </a:lnTo>
                <a:close/>
              </a:path>
            </a:pathLst>
          </a:custGeom>
          <a:blipFill>
            <a:blip r:embed="rId5"/>
            <a:stretch>
              <a:fillRect/>
            </a:stretch>
          </a:blipFill>
        </p:spPr>
        <p:txBody>
          <a:bodyPr/>
          <a:lstStyle/>
          <a:p>
            <a:endParaRPr lang="zh-CN" altLang="en-US"/>
          </a:p>
        </p:txBody>
      </p:sp>
      <p:sp>
        <p:nvSpPr>
          <p:cNvPr id="8" name="TextBox 8"/>
          <p:cNvSpPr txBox="1"/>
          <p:nvPr/>
        </p:nvSpPr>
        <p:spPr>
          <a:xfrm>
            <a:off x="1137148" y="2241256"/>
            <a:ext cx="4719627" cy="789305"/>
          </a:xfrm>
          <a:prstGeom prst="rect">
            <a:avLst/>
          </a:prstGeom>
        </p:spPr>
        <p:txBody>
          <a:bodyPr lIns="0" tIns="0" rIns="0" bIns="0" rtlCol="0" anchor="t">
            <a:spAutoFit/>
          </a:bodyPr>
          <a:lstStyle/>
          <a:p>
            <a:pPr>
              <a:lnSpc>
                <a:spcPts val="3220"/>
              </a:lnSpc>
            </a:pPr>
            <a:r>
              <a:rPr lang="en-US" sz="2300">
                <a:solidFill>
                  <a:srgbClr val="000000"/>
                </a:solidFill>
                <a:latin typeface="PT Sans"/>
              </a:rPr>
              <a:t>SHORT/ FAST WINDOW (N1) = 20</a:t>
            </a:r>
          </a:p>
          <a:p>
            <a:pPr>
              <a:lnSpc>
                <a:spcPts val="3220"/>
              </a:lnSpc>
              <a:spcBef>
                <a:spcPct val="0"/>
              </a:spcBef>
            </a:pPr>
            <a:r>
              <a:rPr lang="en-US" sz="2300">
                <a:solidFill>
                  <a:srgbClr val="000000"/>
                </a:solidFill>
                <a:latin typeface="PT Sans"/>
              </a:rPr>
              <a:t>LONG/ SLOW WINDOW (N2) = 40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732484"/>
            <a:ext cx="9144000" cy="3574815"/>
          </a:xfrm>
          <a:custGeom>
            <a:avLst/>
            <a:gdLst/>
            <a:ahLst/>
            <a:cxnLst/>
            <a:rect l="l" t="t" r="r" b="b"/>
            <a:pathLst>
              <a:path w="9144000" h="3574815">
                <a:moveTo>
                  <a:pt x="0" y="0"/>
                </a:moveTo>
                <a:lnTo>
                  <a:pt x="9144000" y="0"/>
                </a:lnTo>
                <a:lnTo>
                  <a:pt x="9144000" y="3574815"/>
                </a:lnTo>
                <a:lnTo>
                  <a:pt x="0" y="3574815"/>
                </a:lnTo>
                <a:lnTo>
                  <a:pt x="0" y="0"/>
                </a:lnTo>
                <a:close/>
              </a:path>
            </a:pathLst>
          </a:custGeom>
          <a:blipFill>
            <a:blip r:embed="rId3"/>
            <a:stretch>
              <a:fillRect/>
            </a:stretch>
          </a:blipFill>
        </p:spPr>
        <p:txBody>
          <a:bodyPr/>
          <a:lstStyle/>
          <a:p>
            <a:endParaRPr lang="zh-CN" altLang="en-US"/>
          </a:p>
        </p:txBody>
      </p:sp>
      <p:sp>
        <p:nvSpPr>
          <p:cNvPr id="3" name="Freeform 3"/>
          <p:cNvSpPr/>
          <p:nvPr/>
        </p:nvSpPr>
        <p:spPr>
          <a:xfrm>
            <a:off x="244876" y="6591774"/>
            <a:ext cx="8899124" cy="3570926"/>
          </a:xfrm>
          <a:custGeom>
            <a:avLst/>
            <a:gdLst/>
            <a:ahLst/>
            <a:cxnLst/>
            <a:rect l="l" t="t" r="r" b="b"/>
            <a:pathLst>
              <a:path w="8899124" h="3570926">
                <a:moveTo>
                  <a:pt x="0" y="0"/>
                </a:moveTo>
                <a:lnTo>
                  <a:pt x="8899124" y="0"/>
                </a:lnTo>
                <a:lnTo>
                  <a:pt x="8899124" y="3570927"/>
                </a:lnTo>
                <a:lnTo>
                  <a:pt x="0" y="3570927"/>
                </a:lnTo>
                <a:lnTo>
                  <a:pt x="0" y="0"/>
                </a:lnTo>
                <a:close/>
              </a:path>
            </a:pathLst>
          </a:custGeom>
          <a:blipFill>
            <a:blip r:embed="rId4"/>
            <a:stretch>
              <a:fillRect/>
            </a:stretch>
          </a:blipFill>
        </p:spPr>
        <p:txBody>
          <a:bodyPr/>
          <a:lstStyle/>
          <a:p>
            <a:endParaRPr lang="zh-CN" altLang="en-US"/>
          </a:p>
        </p:txBody>
      </p:sp>
      <p:sp>
        <p:nvSpPr>
          <p:cNvPr id="4" name="Freeform 4"/>
          <p:cNvSpPr/>
          <p:nvPr/>
        </p:nvSpPr>
        <p:spPr>
          <a:xfrm>
            <a:off x="9184433" y="2732484"/>
            <a:ext cx="9103567" cy="3560631"/>
          </a:xfrm>
          <a:custGeom>
            <a:avLst/>
            <a:gdLst/>
            <a:ahLst/>
            <a:cxnLst/>
            <a:rect l="l" t="t" r="r" b="b"/>
            <a:pathLst>
              <a:path w="9103567" h="3560631">
                <a:moveTo>
                  <a:pt x="0" y="0"/>
                </a:moveTo>
                <a:lnTo>
                  <a:pt x="9103567" y="0"/>
                </a:lnTo>
                <a:lnTo>
                  <a:pt x="9103567" y="3560632"/>
                </a:lnTo>
                <a:lnTo>
                  <a:pt x="0" y="3560632"/>
                </a:lnTo>
                <a:lnTo>
                  <a:pt x="0" y="0"/>
                </a:lnTo>
                <a:close/>
              </a:path>
            </a:pathLst>
          </a:custGeom>
          <a:blipFill>
            <a:blip r:embed="rId5"/>
            <a:stretch>
              <a:fillRect/>
            </a:stretch>
          </a:blipFill>
        </p:spPr>
        <p:txBody>
          <a:bodyPr/>
          <a:lstStyle/>
          <a:p>
            <a:endParaRPr lang="zh-CN" altLang="en-US"/>
          </a:p>
        </p:txBody>
      </p:sp>
      <p:sp>
        <p:nvSpPr>
          <p:cNvPr id="5" name="Freeform 5"/>
          <p:cNvSpPr/>
          <p:nvPr/>
        </p:nvSpPr>
        <p:spPr>
          <a:xfrm>
            <a:off x="9144000" y="6467475"/>
            <a:ext cx="9144000" cy="3819525"/>
          </a:xfrm>
          <a:custGeom>
            <a:avLst/>
            <a:gdLst/>
            <a:ahLst/>
            <a:cxnLst/>
            <a:rect l="l" t="t" r="r" b="b"/>
            <a:pathLst>
              <a:path w="9144000" h="3819525">
                <a:moveTo>
                  <a:pt x="0" y="0"/>
                </a:moveTo>
                <a:lnTo>
                  <a:pt x="9144000" y="0"/>
                </a:lnTo>
                <a:lnTo>
                  <a:pt x="9144000" y="3819525"/>
                </a:lnTo>
                <a:lnTo>
                  <a:pt x="0" y="3819525"/>
                </a:lnTo>
                <a:lnTo>
                  <a:pt x="0" y="0"/>
                </a:lnTo>
                <a:close/>
              </a:path>
            </a:pathLst>
          </a:custGeom>
          <a:blipFill>
            <a:blip r:embed="rId6"/>
            <a:stretch>
              <a:fillRect/>
            </a:stretch>
          </a:blipFill>
        </p:spPr>
        <p:txBody>
          <a:bodyPr/>
          <a:lstStyle/>
          <a:p>
            <a:endParaRPr lang="zh-CN" altLang="en-US"/>
          </a:p>
        </p:txBody>
      </p:sp>
      <p:grpSp>
        <p:nvGrpSpPr>
          <p:cNvPr id="6" name="Group 6"/>
          <p:cNvGrpSpPr/>
          <p:nvPr/>
        </p:nvGrpSpPr>
        <p:grpSpPr>
          <a:xfrm rot="10721610">
            <a:off x="2599798" y="1951753"/>
            <a:ext cx="753705" cy="659492"/>
            <a:chOff x="0" y="0"/>
            <a:chExt cx="812800" cy="711200"/>
          </a:xfrm>
        </p:grpSpPr>
        <p:sp>
          <p:nvSpPr>
            <p:cNvPr id="7" name="Freeform 7"/>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008000"/>
            </a:solidFill>
          </p:spPr>
          <p:txBody>
            <a:bodyPr/>
            <a:lstStyle/>
            <a:p>
              <a:endParaRPr lang="zh-CN" altLang="en-US"/>
            </a:p>
          </p:txBody>
        </p:sp>
        <p:sp>
          <p:nvSpPr>
            <p:cNvPr id="8" name="TextBox 8"/>
            <p:cNvSpPr txBox="1"/>
            <p:nvPr/>
          </p:nvSpPr>
          <p:spPr>
            <a:xfrm>
              <a:off x="127000" y="282575"/>
              <a:ext cx="558800" cy="377825"/>
            </a:xfrm>
            <a:prstGeom prst="rect">
              <a:avLst/>
            </a:prstGeom>
          </p:spPr>
          <p:txBody>
            <a:bodyPr lIns="50800" tIns="50800" rIns="50800" bIns="50800" rtlCol="0" anchor="ctr"/>
            <a:lstStyle/>
            <a:p>
              <a:pPr algn="ctr">
                <a:lnSpc>
                  <a:spcPts val="3360"/>
                </a:lnSpc>
              </a:pPr>
              <a:endParaRPr/>
            </a:p>
          </p:txBody>
        </p:sp>
      </p:grpSp>
      <p:sp>
        <p:nvSpPr>
          <p:cNvPr id="9" name="Freeform 9"/>
          <p:cNvSpPr/>
          <p:nvPr/>
        </p:nvSpPr>
        <p:spPr>
          <a:xfrm>
            <a:off x="709499" y="1912520"/>
            <a:ext cx="816429" cy="707231"/>
          </a:xfrm>
          <a:custGeom>
            <a:avLst/>
            <a:gdLst/>
            <a:ahLst/>
            <a:cxnLst/>
            <a:rect l="l" t="t" r="r" b="b"/>
            <a:pathLst>
              <a:path w="816429" h="707231">
                <a:moveTo>
                  <a:pt x="0" y="0"/>
                </a:moveTo>
                <a:lnTo>
                  <a:pt x="816428" y="0"/>
                </a:lnTo>
                <a:lnTo>
                  <a:pt x="816428" y="707232"/>
                </a:lnTo>
                <a:lnTo>
                  <a:pt x="0" y="7072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10" name="Freeform 10"/>
          <p:cNvSpPr/>
          <p:nvPr/>
        </p:nvSpPr>
        <p:spPr>
          <a:xfrm>
            <a:off x="12831682" y="530007"/>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sp>
        <p:nvSpPr>
          <p:cNvPr id="11" name="Freeform 11"/>
          <p:cNvSpPr/>
          <p:nvPr/>
        </p:nvSpPr>
        <p:spPr>
          <a:xfrm>
            <a:off x="9386940" y="530007"/>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sp>
        <p:nvSpPr>
          <p:cNvPr id="12" name="Freeform 12"/>
          <p:cNvSpPr/>
          <p:nvPr/>
        </p:nvSpPr>
        <p:spPr>
          <a:xfrm>
            <a:off x="5379828" y="530007"/>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sp>
        <p:nvSpPr>
          <p:cNvPr id="13" name="Freeform 13"/>
          <p:cNvSpPr/>
          <p:nvPr/>
        </p:nvSpPr>
        <p:spPr>
          <a:xfrm>
            <a:off x="1385585" y="591207"/>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zh-CN" altLang="en-US"/>
          </a:p>
        </p:txBody>
      </p:sp>
      <p:sp>
        <p:nvSpPr>
          <p:cNvPr id="14" name="TextBox 14"/>
          <p:cNvSpPr txBox="1"/>
          <p:nvPr/>
        </p:nvSpPr>
        <p:spPr>
          <a:xfrm>
            <a:off x="1494033" y="675282"/>
            <a:ext cx="14834401" cy="809371"/>
          </a:xfrm>
          <a:prstGeom prst="rect">
            <a:avLst/>
          </a:prstGeom>
        </p:spPr>
        <p:txBody>
          <a:bodyPr lIns="0" tIns="0" rIns="0" bIns="0" rtlCol="0" anchor="t">
            <a:spAutoFit/>
          </a:bodyPr>
          <a:lstStyle/>
          <a:p>
            <a:pPr>
              <a:lnSpc>
                <a:spcPts val="6272"/>
              </a:lnSpc>
            </a:pPr>
            <a:r>
              <a:rPr lang="en-US" sz="5600">
                <a:solidFill>
                  <a:srgbClr val="000000"/>
                </a:solidFill>
                <a:latin typeface="Lilita One"/>
              </a:rPr>
              <a:t>TECHNICAL INDICATORS - MOVING AVERAGES</a:t>
            </a:r>
          </a:p>
        </p:txBody>
      </p:sp>
      <p:sp>
        <p:nvSpPr>
          <p:cNvPr id="15" name="TextBox 15"/>
          <p:cNvSpPr txBox="1"/>
          <p:nvPr/>
        </p:nvSpPr>
        <p:spPr>
          <a:xfrm>
            <a:off x="1525927" y="1987371"/>
            <a:ext cx="653157" cy="49085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Lilita One Bold"/>
              </a:rPr>
              <a:t>BUY</a:t>
            </a:r>
          </a:p>
        </p:txBody>
      </p:sp>
      <p:sp>
        <p:nvSpPr>
          <p:cNvPr id="16" name="TextBox 16"/>
          <p:cNvSpPr txBox="1"/>
          <p:nvPr/>
        </p:nvSpPr>
        <p:spPr>
          <a:xfrm>
            <a:off x="3475453" y="2002734"/>
            <a:ext cx="673398" cy="49085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Lilita One Bold"/>
              </a:rPr>
              <a:t>SELL</a:t>
            </a:r>
          </a:p>
        </p:txBody>
      </p:sp>
      <p:sp>
        <p:nvSpPr>
          <p:cNvPr id="17" name="TextBox 17"/>
          <p:cNvSpPr txBox="1"/>
          <p:nvPr/>
        </p:nvSpPr>
        <p:spPr>
          <a:xfrm>
            <a:off x="4558426" y="2002734"/>
            <a:ext cx="5909072" cy="49085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Lilita One Bold"/>
              </a:rPr>
              <a:t> - CROSSOVER BETWEEN FAST &amp; SLOW</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68872" y="537747"/>
            <a:ext cx="4151600" cy="936186"/>
          </a:xfrm>
          <a:custGeom>
            <a:avLst/>
            <a:gdLst/>
            <a:ahLst/>
            <a:cxnLst/>
            <a:rect l="l" t="t" r="r" b="b"/>
            <a:pathLst>
              <a:path w="4151600" h="936186">
                <a:moveTo>
                  <a:pt x="0" y="0"/>
                </a:moveTo>
                <a:lnTo>
                  <a:pt x="4151600" y="0"/>
                </a:lnTo>
                <a:lnTo>
                  <a:pt x="4151600" y="936185"/>
                </a:lnTo>
                <a:lnTo>
                  <a:pt x="0" y="936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Freeform 3"/>
          <p:cNvSpPr/>
          <p:nvPr/>
        </p:nvSpPr>
        <p:spPr>
          <a:xfrm>
            <a:off x="9524130" y="537747"/>
            <a:ext cx="4151600" cy="936186"/>
          </a:xfrm>
          <a:custGeom>
            <a:avLst/>
            <a:gdLst/>
            <a:ahLst/>
            <a:cxnLst/>
            <a:rect l="l" t="t" r="r" b="b"/>
            <a:pathLst>
              <a:path w="4151600" h="936186">
                <a:moveTo>
                  <a:pt x="0" y="0"/>
                </a:moveTo>
                <a:lnTo>
                  <a:pt x="4151600" y="0"/>
                </a:lnTo>
                <a:lnTo>
                  <a:pt x="4151600" y="936185"/>
                </a:lnTo>
                <a:lnTo>
                  <a:pt x="0" y="936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4"/>
          <p:cNvSpPr/>
          <p:nvPr/>
        </p:nvSpPr>
        <p:spPr>
          <a:xfrm>
            <a:off x="5517018" y="537747"/>
            <a:ext cx="4151600" cy="936186"/>
          </a:xfrm>
          <a:custGeom>
            <a:avLst/>
            <a:gdLst/>
            <a:ahLst/>
            <a:cxnLst/>
            <a:rect l="l" t="t" r="r" b="b"/>
            <a:pathLst>
              <a:path w="4151600" h="936186">
                <a:moveTo>
                  <a:pt x="0" y="0"/>
                </a:moveTo>
                <a:lnTo>
                  <a:pt x="4151600" y="0"/>
                </a:lnTo>
                <a:lnTo>
                  <a:pt x="4151600" y="936185"/>
                </a:lnTo>
                <a:lnTo>
                  <a:pt x="0" y="936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 name="Freeform 5"/>
          <p:cNvSpPr/>
          <p:nvPr/>
        </p:nvSpPr>
        <p:spPr>
          <a:xfrm>
            <a:off x="1522775" y="598946"/>
            <a:ext cx="4151600" cy="936186"/>
          </a:xfrm>
          <a:custGeom>
            <a:avLst/>
            <a:gdLst/>
            <a:ahLst/>
            <a:cxnLst/>
            <a:rect l="l" t="t" r="r" b="b"/>
            <a:pathLst>
              <a:path w="4151600" h="936186">
                <a:moveTo>
                  <a:pt x="0" y="0"/>
                </a:moveTo>
                <a:lnTo>
                  <a:pt x="4151600" y="0"/>
                </a:lnTo>
                <a:lnTo>
                  <a:pt x="4151600" y="936186"/>
                </a:lnTo>
                <a:lnTo>
                  <a:pt x="0" y="9361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6" name="Freeform 6"/>
          <p:cNvSpPr/>
          <p:nvPr/>
        </p:nvSpPr>
        <p:spPr>
          <a:xfrm>
            <a:off x="1028700" y="3661241"/>
            <a:ext cx="15723914" cy="6073684"/>
          </a:xfrm>
          <a:custGeom>
            <a:avLst/>
            <a:gdLst/>
            <a:ahLst/>
            <a:cxnLst/>
            <a:rect l="l" t="t" r="r" b="b"/>
            <a:pathLst>
              <a:path w="15723914" h="6073684">
                <a:moveTo>
                  <a:pt x="0" y="0"/>
                </a:moveTo>
                <a:lnTo>
                  <a:pt x="15723914" y="0"/>
                </a:lnTo>
                <a:lnTo>
                  <a:pt x="15723914" y="6073684"/>
                </a:lnTo>
                <a:lnTo>
                  <a:pt x="0" y="6073684"/>
                </a:lnTo>
                <a:lnTo>
                  <a:pt x="0" y="0"/>
                </a:lnTo>
                <a:close/>
              </a:path>
            </a:pathLst>
          </a:custGeom>
          <a:blipFill>
            <a:blip r:embed="rId5"/>
            <a:stretch>
              <a:fillRect/>
            </a:stretch>
          </a:blipFill>
        </p:spPr>
        <p:txBody>
          <a:bodyPr/>
          <a:lstStyle/>
          <a:p>
            <a:endParaRPr lang="zh-CN" altLang="en-US"/>
          </a:p>
        </p:txBody>
      </p:sp>
      <p:sp>
        <p:nvSpPr>
          <p:cNvPr id="7" name="AutoShape 7"/>
          <p:cNvSpPr/>
          <p:nvPr/>
        </p:nvSpPr>
        <p:spPr>
          <a:xfrm flipV="1">
            <a:off x="12023273" y="4750253"/>
            <a:ext cx="2520454" cy="1592957"/>
          </a:xfrm>
          <a:prstGeom prst="line">
            <a:avLst/>
          </a:prstGeom>
          <a:ln w="38100" cap="flat">
            <a:solidFill>
              <a:srgbClr val="000000"/>
            </a:solidFill>
            <a:prstDash val="solid"/>
            <a:headEnd type="oval" w="lg" len="lg"/>
            <a:tailEnd type="oval" w="lg" len="lg"/>
          </a:ln>
        </p:spPr>
        <p:txBody>
          <a:bodyPr/>
          <a:lstStyle/>
          <a:p>
            <a:endParaRPr lang="zh-CN" altLang="en-US"/>
          </a:p>
        </p:txBody>
      </p:sp>
      <p:sp>
        <p:nvSpPr>
          <p:cNvPr id="8" name="AutoShape 8"/>
          <p:cNvSpPr/>
          <p:nvPr/>
        </p:nvSpPr>
        <p:spPr>
          <a:xfrm>
            <a:off x="5243803" y="7080055"/>
            <a:ext cx="4729209" cy="711696"/>
          </a:xfrm>
          <a:prstGeom prst="line">
            <a:avLst/>
          </a:prstGeom>
          <a:ln w="38100" cap="flat">
            <a:solidFill>
              <a:srgbClr val="000000"/>
            </a:solidFill>
            <a:prstDash val="solid"/>
            <a:headEnd type="oval" w="lg" len="lg"/>
            <a:tailEnd type="oval" w="lg" len="lg"/>
          </a:ln>
        </p:spPr>
        <p:txBody>
          <a:bodyPr/>
          <a:lstStyle/>
          <a:p>
            <a:endParaRPr lang="zh-CN" altLang="en-US"/>
          </a:p>
        </p:txBody>
      </p:sp>
      <p:sp>
        <p:nvSpPr>
          <p:cNvPr id="9" name="AutoShape 9"/>
          <p:cNvSpPr/>
          <p:nvPr/>
        </p:nvSpPr>
        <p:spPr>
          <a:xfrm>
            <a:off x="8380646" y="6362048"/>
            <a:ext cx="1592366" cy="336035"/>
          </a:xfrm>
          <a:prstGeom prst="line">
            <a:avLst/>
          </a:prstGeom>
          <a:ln w="38100" cap="flat">
            <a:solidFill>
              <a:srgbClr val="008000"/>
            </a:solidFill>
            <a:prstDash val="solid"/>
            <a:headEnd type="oval" w="lg" len="lg"/>
            <a:tailEnd type="oval" w="lg" len="lg"/>
          </a:ln>
        </p:spPr>
        <p:txBody>
          <a:bodyPr/>
          <a:lstStyle/>
          <a:p>
            <a:endParaRPr lang="zh-CN" altLang="en-US"/>
          </a:p>
        </p:txBody>
      </p:sp>
      <p:sp>
        <p:nvSpPr>
          <p:cNvPr id="10" name="AutoShape 10"/>
          <p:cNvSpPr/>
          <p:nvPr/>
        </p:nvSpPr>
        <p:spPr>
          <a:xfrm>
            <a:off x="6784346" y="5702016"/>
            <a:ext cx="1592366" cy="336035"/>
          </a:xfrm>
          <a:prstGeom prst="line">
            <a:avLst/>
          </a:prstGeom>
          <a:ln w="38100" cap="flat">
            <a:solidFill>
              <a:srgbClr val="008000"/>
            </a:solidFill>
            <a:prstDash val="solid"/>
            <a:headEnd type="oval" w="lg" len="lg"/>
            <a:tailEnd type="oval" w="lg" len="lg"/>
          </a:ln>
        </p:spPr>
        <p:txBody>
          <a:bodyPr/>
          <a:lstStyle/>
          <a:p>
            <a:endParaRPr lang="zh-CN" altLang="en-US"/>
          </a:p>
        </p:txBody>
      </p:sp>
      <p:sp>
        <p:nvSpPr>
          <p:cNvPr id="11" name="TextBox 11"/>
          <p:cNvSpPr txBox="1"/>
          <p:nvPr/>
        </p:nvSpPr>
        <p:spPr>
          <a:xfrm>
            <a:off x="9620112" y="4713039"/>
            <a:ext cx="4173159" cy="337683"/>
          </a:xfrm>
          <a:prstGeom prst="rect">
            <a:avLst/>
          </a:prstGeom>
        </p:spPr>
        <p:txBody>
          <a:bodyPr lIns="0" tIns="0" rIns="0" bIns="0" rtlCol="0" anchor="t">
            <a:spAutoFit/>
          </a:bodyPr>
          <a:lstStyle/>
          <a:p>
            <a:pPr algn="just">
              <a:lnSpc>
                <a:spcPts val="2899"/>
              </a:lnSpc>
              <a:spcBef>
                <a:spcPct val="0"/>
              </a:spcBef>
            </a:pPr>
            <a:r>
              <a:rPr lang="en-US" sz="2071">
                <a:solidFill>
                  <a:srgbClr val="000000"/>
                </a:solidFill>
                <a:latin typeface="PT Sans Bold"/>
              </a:rPr>
              <a:t>OVERBOUGHT MARKET CONDITIONS</a:t>
            </a:r>
          </a:p>
        </p:txBody>
      </p:sp>
      <p:sp>
        <p:nvSpPr>
          <p:cNvPr id="12" name="TextBox 12"/>
          <p:cNvSpPr txBox="1"/>
          <p:nvPr/>
        </p:nvSpPr>
        <p:spPr>
          <a:xfrm>
            <a:off x="5409087" y="7897168"/>
            <a:ext cx="4211025" cy="379147"/>
          </a:xfrm>
          <a:prstGeom prst="rect">
            <a:avLst/>
          </a:prstGeom>
        </p:spPr>
        <p:txBody>
          <a:bodyPr lIns="0" tIns="0" rIns="0" bIns="0" rtlCol="0" anchor="t">
            <a:spAutoFit/>
          </a:bodyPr>
          <a:lstStyle/>
          <a:p>
            <a:pPr algn="just">
              <a:lnSpc>
                <a:spcPts val="3199"/>
              </a:lnSpc>
              <a:spcBef>
                <a:spcPct val="0"/>
              </a:spcBef>
            </a:pPr>
            <a:r>
              <a:rPr lang="en-US" sz="2285">
                <a:solidFill>
                  <a:srgbClr val="000000"/>
                </a:solidFill>
                <a:latin typeface="PT Sans Bold"/>
              </a:rPr>
              <a:t>OVERSOLD MARKET CONDITIONS</a:t>
            </a:r>
          </a:p>
        </p:txBody>
      </p:sp>
      <p:sp>
        <p:nvSpPr>
          <p:cNvPr id="13" name="TextBox 13"/>
          <p:cNvSpPr txBox="1"/>
          <p:nvPr/>
        </p:nvSpPr>
        <p:spPr>
          <a:xfrm>
            <a:off x="6784346" y="5302636"/>
            <a:ext cx="1794185" cy="256916"/>
          </a:xfrm>
          <a:prstGeom prst="rect">
            <a:avLst/>
          </a:prstGeom>
        </p:spPr>
        <p:txBody>
          <a:bodyPr lIns="0" tIns="0" rIns="0" bIns="0" rtlCol="0" anchor="t">
            <a:spAutoFit/>
          </a:bodyPr>
          <a:lstStyle/>
          <a:p>
            <a:pPr algn="just">
              <a:lnSpc>
                <a:spcPts val="2142"/>
              </a:lnSpc>
              <a:spcBef>
                <a:spcPct val="0"/>
              </a:spcBef>
            </a:pPr>
            <a:r>
              <a:rPr lang="en-US" sz="1530">
                <a:solidFill>
                  <a:srgbClr val="008000"/>
                </a:solidFill>
                <a:latin typeface="PT Sans Bold"/>
              </a:rPr>
              <a:t>HIGHER VOLATILITY</a:t>
            </a:r>
          </a:p>
        </p:txBody>
      </p:sp>
      <p:sp>
        <p:nvSpPr>
          <p:cNvPr id="14" name="TextBox 14"/>
          <p:cNvSpPr txBox="1"/>
          <p:nvPr/>
        </p:nvSpPr>
        <p:spPr>
          <a:xfrm>
            <a:off x="8723019" y="6086294"/>
            <a:ext cx="1794185" cy="256916"/>
          </a:xfrm>
          <a:prstGeom prst="rect">
            <a:avLst/>
          </a:prstGeom>
        </p:spPr>
        <p:txBody>
          <a:bodyPr lIns="0" tIns="0" rIns="0" bIns="0" rtlCol="0" anchor="t">
            <a:spAutoFit/>
          </a:bodyPr>
          <a:lstStyle/>
          <a:p>
            <a:pPr algn="just">
              <a:lnSpc>
                <a:spcPts val="2142"/>
              </a:lnSpc>
              <a:spcBef>
                <a:spcPct val="0"/>
              </a:spcBef>
            </a:pPr>
            <a:r>
              <a:rPr lang="en-US" sz="1530">
                <a:solidFill>
                  <a:srgbClr val="008000"/>
                </a:solidFill>
                <a:latin typeface="PT Sans Bold"/>
              </a:rPr>
              <a:t>LOWER VOLATILITY</a:t>
            </a:r>
          </a:p>
        </p:txBody>
      </p:sp>
      <p:sp>
        <p:nvSpPr>
          <p:cNvPr id="15" name="TextBox 15"/>
          <p:cNvSpPr txBox="1"/>
          <p:nvPr/>
        </p:nvSpPr>
        <p:spPr>
          <a:xfrm>
            <a:off x="1799542" y="1878032"/>
            <a:ext cx="14688916" cy="1154559"/>
          </a:xfrm>
          <a:prstGeom prst="rect">
            <a:avLst/>
          </a:prstGeom>
        </p:spPr>
        <p:txBody>
          <a:bodyPr lIns="0" tIns="0" rIns="0" bIns="0" rtlCol="0" anchor="t">
            <a:spAutoFit/>
          </a:bodyPr>
          <a:lstStyle/>
          <a:p>
            <a:pPr marL="481437" lvl="1" indent="-240718">
              <a:lnSpc>
                <a:spcPts val="3121"/>
              </a:lnSpc>
              <a:buFont typeface="Arial"/>
              <a:buChar char="•"/>
            </a:pPr>
            <a:r>
              <a:rPr lang="en-US" sz="2229">
                <a:solidFill>
                  <a:srgbClr val="000000"/>
                </a:solidFill>
                <a:latin typeface="PT Sans Bold"/>
              </a:rPr>
              <a:t>THE POSITION OF THE PRICE RELATIVE TO THE BANDS CAN BE USED TO CONFIRM THE DIRECTION OF THE TREND. </a:t>
            </a:r>
          </a:p>
          <a:p>
            <a:pPr marL="481437" lvl="1" indent="-240718">
              <a:lnSpc>
                <a:spcPts val="3121"/>
              </a:lnSpc>
              <a:buFont typeface="Arial"/>
              <a:buChar char="•"/>
            </a:pPr>
            <a:r>
              <a:rPr lang="en-US" sz="2229">
                <a:solidFill>
                  <a:srgbClr val="000000"/>
                </a:solidFill>
                <a:latin typeface="PT Sans Bold"/>
              </a:rPr>
              <a:t>TO IDENTIFY POTENTIAL REVERSAL POINTS OR AREAS WHERE PRICES ARE LIKELY TO REVERT TO THE MEAN (MIDDLE BAND).</a:t>
            </a:r>
          </a:p>
        </p:txBody>
      </p:sp>
      <p:sp>
        <p:nvSpPr>
          <p:cNvPr id="16" name="TextBox 16"/>
          <p:cNvSpPr txBox="1"/>
          <p:nvPr/>
        </p:nvSpPr>
        <p:spPr>
          <a:xfrm>
            <a:off x="1724483" y="664561"/>
            <a:ext cx="17289316" cy="850453"/>
          </a:xfrm>
          <a:prstGeom prst="rect">
            <a:avLst/>
          </a:prstGeom>
        </p:spPr>
        <p:txBody>
          <a:bodyPr lIns="0" tIns="0" rIns="0" bIns="0" rtlCol="0" anchor="t">
            <a:spAutoFit/>
          </a:bodyPr>
          <a:lstStyle/>
          <a:p>
            <a:pPr>
              <a:lnSpc>
                <a:spcPts val="6576"/>
              </a:lnSpc>
            </a:pPr>
            <a:r>
              <a:rPr lang="en-US" sz="5871">
                <a:solidFill>
                  <a:srgbClr val="000000"/>
                </a:solidFill>
                <a:latin typeface="Lilita One"/>
              </a:rPr>
              <a:t>TECHNICAL INDICATOR - BOLLINGER BANDS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2626</Words>
  <Application>Microsoft Office PowerPoint</Application>
  <PresentationFormat>自定义</PresentationFormat>
  <Paragraphs>219</Paragraphs>
  <Slides>21</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Calibri</vt:lpstr>
      <vt:lpstr>Arial</vt:lpstr>
      <vt:lpstr>Lilita One Bold</vt:lpstr>
      <vt:lpstr>Canva Sans</vt:lpstr>
      <vt:lpstr>Arimo Bold</vt:lpstr>
      <vt:lpstr>Lilita One</vt:lpstr>
      <vt:lpstr>Canva Sans Bold</vt:lpstr>
      <vt:lpstr>PT Sans Bold</vt:lpstr>
      <vt:lpstr>PT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Poject 2</dc:title>
  <cp:lastModifiedBy>Owen Chen</cp:lastModifiedBy>
  <cp:revision>2</cp:revision>
  <dcterms:created xsi:type="dcterms:W3CDTF">2006-08-16T00:00:00Z</dcterms:created>
  <dcterms:modified xsi:type="dcterms:W3CDTF">2023-12-18T10:07:32Z</dcterms:modified>
  <dc:identifier>DAF2SFwxkMU</dc:identifier>
</cp:coreProperties>
</file>